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82" r:id="rId3"/>
    <p:sldId id="295" r:id="rId4"/>
    <p:sldId id="294" r:id="rId5"/>
    <p:sldId id="281" r:id="rId6"/>
    <p:sldId id="261" r:id="rId7"/>
    <p:sldId id="262" r:id="rId8"/>
    <p:sldId id="263" r:id="rId9"/>
    <p:sldId id="265" r:id="rId10"/>
    <p:sldId id="280" r:id="rId11"/>
    <p:sldId id="266" r:id="rId12"/>
    <p:sldId id="267" r:id="rId13"/>
    <p:sldId id="268" r:id="rId14"/>
    <p:sldId id="269" r:id="rId15"/>
    <p:sldId id="270" r:id="rId16"/>
    <p:sldId id="273" r:id="rId17"/>
    <p:sldId id="274" r:id="rId18"/>
    <p:sldId id="276" r:id="rId19"/>
    <p:sldId id="287" r:id="rId20"/>
    <p:sldId id="288" r:id="rId21"/>
    <p:sldId id="289" r:id="rId22"/>
    <p:sldId id="290" r:id="rId23"/>
    <p:sldId id="278" r:id="rId24"/>
    <p:sldId id="279" r:id="rId25"/>
    <p:sldId id="291" r:id="rId26"/>
    <p:sldId id="293" r:id="rId27"/>
    <p:sldId id="283" r:id="rId28"/>
    <p:sldId id="285" r:id="rId2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4660"/>
  </p:normalViewPr>
  <p:slideViewPr>
    <p:cSldViewPr snapToGrid="0">
      <p:cViewPr varScale="1">
        <p:scale>
          <a:sx n="86" d="100"/>
          <a:sy n="86" d="100"/>
        </p:scale>
        <p:origin x="1392" y="5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94c09898ed_12_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94c09898ed_12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4c09898ed_12_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g94c09898ed_12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4125545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4c09898ed_12_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g94c09898ed_12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233861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4c09898ed_12_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g94c09898ed_12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559168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4c09898ed_12_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g94c09898ed_12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908035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94c09898ed_12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g94c09898ed_12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4c09898ed_12_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g94c09898ed_12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92d36b519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92d36b519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4c09898ed_5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4c09898ed_5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94c09898ed_12_1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g94c09898ed_12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94c09898ed_12_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94c09898ed_12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0" y="1886797"/>
            <a:ext cx="8520600" cy="1842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3" name="Google Shape;13;p2"/>
          <p:cNvSpPr/>
          <p:nvPr/>
        </p:nvSpPr>
        <p:spPr>
          <a:xfrm flipH="1">
            <a:off x="18" y="67300"/>
            <a:ext cx="9143982" cy="1420254"/>
          </a:xfrm>
          <a:prstGeom prst="flowChartDocument">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14;p2"/>
          <p:cNvSpPr/>
          <p:nvPr/>
        </p:nvSpPr>
        <p:spPr>
          <a:xfrm flipH="1">
            <a:off x="18" y="0"/>
            <a:ext cx="9143982" cy="1420254"/>
          </a:xfrm>
          <a:prstGeom prst="flowChartDocument">
            <a:avLst/>
          </a:pr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a:stretch/>
        </p:blipFill>
        <p:spPr>
          <a:xfrm>
            <a:off x="6090546" y="342390"/>
            <a:ext cx="2463805" cy="779367"/>
          </a:xfrm>
          <a:prstGeom prst="rect">
            <a:avLst/>
          </a:prstGeom>
          <a:noFill/>
          <a:ln>
            <a:noFill/>
          </a:ln>
        </p:spPr>
      </p:pic>
      <p:sp>
        <p:nvSpPr>
          <p:cNvPr id="16" name="Google Shape;16;p2"/>
          <p:cNvSpPr/>
          <p:nvPr/>
        </p:nvSpPr>
        <p:spPr>
          <a:xfrm>
            <a:off x="-11025" y="5919900"/>
            <a:ext cx="9155100" cy="9381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17;p2"/>
          <p:cNvSpPr txBox="1"/>
          <p:nvPr/>
        </p:nvSpPr>
        <p:spPr>
          <a:xfrm>
            <a:off x="25" y="5919900"/>
            <a:ext cx="3572100" cy="93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Georgia"/>
                <a:ea typeface="Georgia"/>
                <a:cs typeface="Georgia"/>
                <a:sym typeface="Georgia"/>
              </a:rPr>
              <a:t>MISSION</a:t>
            </a:r>
            <a:endParaRPr sz="1400" b="1" i="0" u="none" strike="noStrike" cap="none" dirty="0">
              <a:solidFill>
                <a:srgbClr val="FFFFFF"/>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dirty="0">
                <a:solidFill>
                  <a:srgbClr val="FFFFFF"/>
                </a:solidFill>
                <a:latin typeface="Georgia"/>
                <a:ea typeface="Georgia"/>
                <a:cs typeface="Georgia"/>
                <a:sym typeface="Georgia"/>
              </a:rPr>
              <a:t>CHRIST is a nurturing ground for an individual’s holistic development to make effective contribution to the society in a dynamic environment</a:t>
            </a:r>
            <a:endParaRPr sz="1100" b="0" i="0" u="none" strike="noStrike" cap="none" dirty="0">
              <a:solidFill>
                <a:srgbClr val="FFFFFF"/>
              </a:solidFill>
              <a:latin typeface="Georgia"/>
              <a:ea typeface="Georgia"/>
              <a:cs typeface="Georgia"/>
              <a:sym typeface="Georgia"/>
            </a:endParaRPr>
          </a:p>
        </p:txBody>
      </p:sp>
      <p:sp>
        <p:nvSpPr>
          <p:cNvPr id="18" name="Google Shape;18;p2"/>
          <p:cNvSpPr txBox="1"/>
          <p:nvPr/>
        </p:nvSpPr>
        <p:spPr>
          <a:xfrm>
            <a:off x="3709075" y="5919900"/>
            <a:ext cx="2030700" cy="64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Georgia"/>
                <a:ea typeface="Georgia"/>
                <a:cs typeface="Georgia"/>
                <a:sym typeface="Georgia"/>
              </a:rPr>
              <a:t>VISION</a:t>
            </a:r>
            <a:endParaRPr sz="1400" b="1" i="0" u="none" strike="noStrike" cap="none" dirty="0">
              <a:solidFill>
                <a:srgbClr val="FFFFFF"/>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dirty="0">
                <a:solidFill>
                  <a:srgbClr val="FFFFFF"/>
                </a:solidFill>
                <a:latin typeface="Georgia"/>
                <a:ea typeface="Georgia"/>
                <a:cs typeface="Georgia"/>
                <a:sym typeface="Georgia"/>
              </a:rPr>
              <a:t>Excellence and Service</a:t>
            </a:r>
            <a:endParaRPr sz="1100" b="0" i="0" u="none" strike="noStrike" cap="none" dirty="0">
              <a:solidFill>
                <a:srgbClr val="FFFFFF"/>
              </a:solidFill>
              <a:latin typeface="Georgia"/>
              <a:ea typeface="Georgia"/>
              <a:cs typeface="Georgia"/>
              <a:sym typeface="Georgia"/>
            </a:endParaRPr>
          </a:p>
        </p:txBody>
      </p:sp>
      <p:sp>
        <p:nvSpPr>
          <p:cNvPr id="19" name="Google Shape;19;p2"/>
          <p:cNvSpPr txBox="1"/>
          <p:nvPr/>
        </p:nvSpPr>
        <p:spPr>
          <a:xfrm>
            <a:off x="6067875" y="5919900"/>
            <a:ext cx="2984400" cy="93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Georgia"/>
                <a:ea typeface="Georgia"/>
                <a:cs typeface="Georgia"/>
                <a:sym typeface="Georgia"/>
              </a:rPr>
              <a:t>CORE  VALUES</a:t>
            </a:r>
            <a:endParaRPr sz="1400" b="1" i="0" u="none" strike="noStrike" cap="none" dirty="0">
              <a:solidFill>
                <a:srgbClr val="FFFFFF"/>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dirty="0">
                <a:solidFill>
                  <a:srgbClr val="FFFFFF"/>
                </a:solidFill>
                <a:latin typeface="Georgia"/>
                <a:ea typeface="Georgia"/>
                <a:cs typeface="Georgia"/>
                <a:sym typeface="Georgia"/>
              </a:rPr>
              <a:t>Faith in God |  Moral Uprightness</a:t>
            </a:r>
            <a:br>
              <a:rPr lang="en-US" sz="1100" b="0" i="0" u="none" strike="noStrike" cap="none" dirty="0">
                <a:solidFill>
                  <a:srgbClr val="FFFFFF"/>
                </a:solidFill>
                <a:latin typeface="Georgia"/>
                <a:ea typeface="Georgia"/>
                <a:cs typeface="Georgia"/>
                <a:sym typeface="Georgia"/>
              </a:rPr>
            </a:br>
            <a:r>
              <a:rPr lang="en-US" sz="1100" b="0" i="0" u="none" strike="noStrike" cap="none" dirty="0">
                <a:solidFill>
                  <a:srgbClr val="FFFFFF"/>
                </a:solidFill>
                <a:latin typeface="Georgia"/>
                <a:ea typeface="Georgia"/>
                <a:cs typeface="Georgia"/>
                <a:sym typeface="Georgia"/>
              </a:rPr>
              <a:t> Love of Fellow Beings   </a:t>
            </a:r>
            <a:br>
              <a:rPr lang="en-US" sz="1100" b="0" i="0" u="none" strike="noStrike" cap="none" dirty="0">
                <a:solidFill>
                  <a:srgbClr val="FFFFFF"/>
                </a:solidFill>
                <a:latin typeface="Georgia"/>
                <a:ea typeface="Georgia"/>
                <a:cs typeface="Georgia"/>
                <a:sym typeface="Georgia"/>
              </a:rPr>
            </a:br>
            <a:r>
              <a:rPr lang="en-US" sz="1100" b="0" i="0" u="none" strike="noStrike" cap="none" dirty="0">
                <a:solidFill>
                  <a:srgbClr val="FFFFFF"/>
                </a:solidFill>
                <a:latin typeface="Georgia"/>
                <a:ea typeface="Georgia"/>
                <a:cs typeface="Georgia"/>
                <a:sym typeface="Georgia"/>
              </a:rPr>
              <a:t>Social Responsibility | Pursuit of Excellence</a:t>
            </a:r>
            <a:endParaRPr sz="1100" b="0" i="0" u="none" strike="noStrike" cap="none" dirty="0">
              <a:solidFill>
                <a:srgbClr val="FFFFFF"/>
              </a:solidFill>
              <a:latin typeface="Georgia"/>
              <a:ea typeface="Georgia"/>
              <a:cs typeface="Georgia"/>
              <a:sym typeface="Georgi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311700" y="1474833"/>
            <a:ext cx="8520600" cy="261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93" name="Google Shape;93;p11"/>
          <p:cNvSpPr txBox="1">
            <a:spLocks noGrp="1"/>
          </p:cNvSpPr>
          <p:nvPr>
            <p:ph type="body" idx="1"/>
          </p:nvPr>
        </p:nvSpPr>
        <p:spPr>
          <a:xfrm>
            <a:off x="311700" y="4202967"/>
            <a:ext cx="8520600" cy="1734300"/>
          </a:xfrm>
          <a:prstGeom prst="rect">
            <a:avLst/>
          </a:prstGeom>
          <a:noFill/>
          <a:ln>
            <a:noFill/>
          </a:ln>
        </p:spPr>
        <p:txBody>
          <a:bodyPr spcFirstLastPara="1" wrap="square" lIns="91425" tIns="91425" rIns="91425" bIns="91425" anchor="t" anchorCtr="0">
            <a:noAutofit/>
          </a:bodyPr>
          <a:lstStyle>
            <a:lvl1pPr marL="457200" lvl="0" indent="-368300" algn="ctr">
              <a:lnSpc>
                <a:spcPct val="100000"/>
              </a:lnSpc>
              <a:spcBef>
                <a:spcPts val="0"/>
              </a:spcBef>
              <a:spcAft>
                <a:spcPts val="0"/>
              </a:spcAft>
              <a:buSzPts val="2200"/>
              <a:buChar char="●"/>
              <a:defRPr/>
            </a:lvl1pPr>
            <a:lvl2pPr marL="914400" lvl="1" indent="-342900" algn="ctr">
              <a:lnSpc>
                <a:spcPct val="100000"/>
              </a:lnSpc>
              <a:spcBef>
                <a:spcPts val="600"/>
              </a:spcBef>
              <a:spcAft>
                <a:spcPts val="0"/>
              </a:spcAft>
              <a:buSzPts val="1800"/>
              <a:buChar char="○"/>
              <a:defRPr/>
            </a:lvl2pPr>
            <a:lvl3pPr marL="1371600" lvl="2" indent="-342900" algn="ctr">
              <a:lnSpc>
                <a:spcPct val="100000"/>
              </a:lnSpc>
              <a:spcBef>
                <a:spcPts val="600"/>
              </a:spcBef>
              <a:spcAft>
                <a:spcPts val="0"/>
              </a:spcAft>
              <a:buSzPts val="1800"/>
              <a:buChar char="■"/>
              <a:defRPr/>
            </a:lvl3pPr>
            <a:lvl4pPr marL="1828800" lvl="3" indent="-342900" algn="ctr">
              <a:lnSpc>
                <a:spcPct val="100000"/>
              </a:lnSpc>
              <a:spcBef>
                <a:spcPts val="600"/>
              </a:spcBef>
              <a:spcAft>
                <a:spcPts val="0"/>
              </a:spcAft>
              <a:buSzPts val="1800"/>
              <a:buChar char="●"/>
              <a:defRPr/>
            </a:lvl4pPr>
            <a:lvl5pPr marL="2286000" lvl="4" indent="-342900" algn="ctr">
              <a:lnSpc>
                <a:spcPct val="100000"/>
              </a:lnSpc>
              <a:spcBef>
                <a:spcPts val="600"/>
              </a:spcBef>
              <a:spcAft>
                <a:spcPts val="0"/>
              </a:spcAft>
              <a:buSzPts val="1800"/>
              <a:buChar char="○"/>
              <a:defRPr/>
            </a:lvl5pPr>
            <a:lvl6pPr marL="2743200" lvl="5" indent="-342900" algn="ctr">
              <a:lnSpc>
                <a:spcPct val="100000"/>
              </a:lnSpc>
              <a:spcBef>
                <a:spcPts val="600"/>
              </a:spcBef>
              <a:spcAft>
                <a:spcPts val="0"/>
              </a:spcAft>
              <a:buSzPts val="1800"/>
              <a:buChar char="■"/>
              <a:defRPr/>
            </a:lvl6pPr>
            <a:lvl7pPr marL="3200400" lvl="6" indent="-342900" algn="ctr">
              <a:lnSpc>
                <a:spcPct val="100000"/>
              </a:lnSpc>
              <a:spcBef>
                <a:spcPts val="600"/>
              </a:spcBef>
              <a:spcAft>
                <a:spcPts val="0"/>
              </a:spcAft>
              <a:buSzPts val="1800"/>
              <a:buChar char="●"/>
              <a:defRPr/>
            </a:lvl7pPr>
            <a:lvl8pPr marL="3657600" lvl="7" indent="-342900" algn="ctr">
              <a:lnSpc>
                <a:spcPct val="100000"/>
              </a:lnSpc>
              <a:spcBef>
                <a:spcPts val="600"/>
              </a:spcBef>
              <a:spcAft>
                <a:spcPts val="0"/>
              </a:spcAft>
              <a:buSzPts val="1800"/>
              <a:buChar char="○"/>
              <a:defRPr/>
            </a:lvl8pPr>
            <a:lvl9pPr marL="4114800" lvl="8" indent="-342900" algn="ctr">
              <a:lnSpc>
                <a:spcPct val="100000"/>
              </a:lnSpc>
              <a:spcBef>
                <a:spcPts val="600"/>
              </a:spcBef>
              <a:spcAft>
                <a:spcPts val="600"/>
              </a:spcAft>
              <a:buSzPts val="1800"/>
              <a:buChar char="■"/>
              <a:defRPr/>
            </a:lvl9pPr>
          </a:lstStyle>
          <a:p>
            <a:endParaRPr/>
          </a:p>
        </p:txBody>
      </p:sp>
      <p:sp>
        <p:nvSpPr>
          <p:cNvPr id="94" name="Google Shape;94;p1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95" name="Google Shape;95;p11"/>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6" name="Google Shape;96;p11"/>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Georgia"/>
                <a:ea typeface="Georgia"/>
                <a:cs typeface="Georgia"/>
                <a:sym typeface="Georgia"/>
              </a:rPr>
              <a:t>Excellence and Service</a:t>
            </a:r>
            <a:endParaRPr sz="1400" b="0" i="0" u="none" strike="noStrike" cap="none" dirty="0">
              <a:solidFill>
                <a:srgbClr val="FFFFFF"/>
              </a:solidFill>
              <a:latin typeface="Georgia"/>
              <a:ea typeface="Georgia"/>
              <a:cs typeface="Georgia"/>
              <a:sym typeface="Georgia"/>
            </a:endParaRPr>
          </a:p>
        </p:txBody>
      </p:sp>
      <p:sp>
        <p:nvSpPr>
          <p:cNvPr id="97" name="Google Shape;97;p11"/>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8" name="Google Shape;98;p11"/>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9" name="Google Shape;99;p11"/>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Georgia"/>
                <a:ea typeface="Georgia"/>
                <a:cs typeface="Georgia"/>
                <a:sym typeface="Georgia"/>
              </a:rPr>
              <a:t>CHRIST</a:t>
            </a:r>
            <a:br>
              <a:rPr lang="en-US" sz="1400" b="0" i="0" u="none" strike="noStrike" cap="none" dirty="0">
                <a:solidFill>
                  <a:srgbClr val="FFFFFF"/>
                </a:solidFill>
                <a:latin typeface="Georgia"/>
                <a:ea typeface="Georgia"/>
                <a:cs typeface="Georgia"/>
                <a:sym typeface="Georgia"/>
              </a:rPr>
            </a:br>
            <a:r>
              <a:rPr lang="en-US" sz="1200" b="0" i="0" u="none" strike="noStrike" cap="none" dirty="0">
                <a:solidFill>
                  <a:srgbClr val="FFFFFF"/>
                </a:solidFill>
                <a:latin typeface="Georgia"/>
                <a:ea typeface="Georgia"/>
                <a:cs typeface="Georgia"/>
                <a:sym typeface="Georgia"/>
              </a:rPr>
              <a:t>Deemed to be University</a:t>
            </a:r>
            <a:endParaRPr sz="1200" b="0" i="0" u="none" strike="noStrike" cap="none" dirty="0">
              <a:solidFill>
                <a:srgbClr val="FFFFFF"/>
              </a:solidFill>
              <a:latin typeface="Georgia"/>
              <a:ea typeface="Georgia"/>
              <a:cs typeface="Georgia"/>
              <a:sym typeface="Georgi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1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02" name="Google Shape;102;p12"/>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3" name="Google Shape;103;p12"/>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Georgia"/>
                <a:ea typeface="Georgia"/>
                <a:cs typeface="Georgia"/>
                <a:sym typeface="Georgia"/>
              </a:rPr>
              <a:t>Excellence and Service</a:t>
            </a:r>
            <a:endParaRPr sz="1400" b="0" i="0" u="none" strike="noStrike" cap="none" dirty="0">
              <a:solidFill>
                <a:srgbClr val="FFFFFF"/>
              </a:solidFill>
              <a:latin typeface="Georgia"/>
              <a:ea typeface="Georgia"/>
              <a:cs typeface="Georgia"/>
              <a:sym typeface="Georgia"/>
            </a:endParaRPr>
          </a:p>
        </p:txBody>
      </p:sp>
      <p:sp>
        <p:nvSpPr>
          <p:cNvPr id="104" name="Google Shape;104;p12"/>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5" name="Google Shape;105;p12"/>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6" name="Google Shape;106;p12"/>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Georgia"/>
                <a:ea typeface="Georgia"/>
                <a:cs typeface="Georgia"/>
                <a:sym typeface="Georgia"/>
              </a:rPr>
              <a:t>CHRIST</a:t>
            </a:r>
            <a:br>
              <a:rPr lang="en-US" sz="1400" b="0" i="0" u="none" strike="noStrike" cap="none" dirty="0">
                <a:solidFill>
                  <a:srgbClr val="FFFFFF"/>
                </a:solidFill>
                <a:latin typeface="Georgia"/>
                <a:ea typeface="Georgia"/>
                <a:cs typeface="Georgia"/>
                <a:sym typeface="Georgia"/>
              </a:rPr>
            </a:br>
            <a:r>
              <a:rPr lang="en-US" sz="1200" b="0" i="0" u="none" strike="noStrike" cap="none" dirty="0">
                <a:solidFill>
                  <a:srgbClr val="FFFFFF"/>
                </a:solidFill>
                <a:latin typeface="Georgia"/>
                <a:ea typeface="Georgia"/>
                <a:cs typeface="Georgia"/>
                <a:sym typeface="Georgia"/>
              </a:rPr>
              <a:t>Deemed to be University</a:t>
            </a:r>
            <a:endParaRPr sz="1200" b="0" i="0" u="none" strike="noStrike" cap="none" dirty="0">
              <a:solidFill>
                <a:srgbClr val="FFFFFF"/>
              </a:solidFill>
              <a:latin typeface="Georgia"/>
              <a:ea typeface="Georgia"/>
              <a:cs typeface="Georgia"/>
              <a:sym typeface="Georgi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3"/>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0"/>
              </a:spcBef>
              <a:spcAft>
                <a:spcPts val="0"/>
              </a:spcAft>
              <a:buSzPts val="22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23" name="Google Shape;23;p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24" name="Google Shape;24;p3"/>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5" name="Google Shape;25;p3"/>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Georgia"/>
                <a:ea typeface="Georgia"/>
                <a:cs typeface="Georgia"/>
                <a:sym typeface="Georgia"/>
              </a:rPr>
              <a:t>Excellence and Service</a:t>
            </a:r>
            <a:endParaRPr sz="1400" b="0" i="0" u="none" strike="noStrike" cap="none" dirty="0">
              <a:solidFill>
                <a:srgbClr val="FFFFFF"/>
              </a:solidFill>
              <a:latin typeface="Georgia"/>
              <a:ea typeface="Georgia"/>
              <a:cs typeface="Georgia"/>
              <a:sym typeface="Georgia"/>
            </a:endParaRPr>
          </a:p>
        </p:txBody>
      </p:sp>
      <p:sp>
        <p:nvSpPr>
          <p:cNvPr id="26" name="Google Shape;26;p3"/>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7" name="Google Shape;27;p3"/>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8" name="Google Shape;28;p3"/>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Georgia"/>
                <a:ea typeface="Georgia"/>
                <a:cs typeface="Georgia"/>
                <a:sym typeface="Georgia"/>
              </a:rPr>
              <a:t>CHRIST</a:t>
            </a:r>
            <a:br>
              <a:rPr lang="en-US" sz="1400" b="0" i="0" u="none" strike="noStrike" cap="none" dirty="0">
                <a:solidFill>
                  <a:srgbClr val="FFFFFF"/>
                </a:solidFill>
                <a:latin typeface="Georgia"/>
                <a:ea typeface="Georgia"/>
                <a:cs typeface="Georgia"/>
                <a:sym typeface="Georgia"/>
              </a:rPr>
            </a:br>
            <a:r>
              <a:rPr lang="en-US" sz="1200" b="0" i="0" u="none" strike="noStrike" cap="none" dirty="0">
                <a:solidFill>
                  <a:srgbClr val="FFFFFF"/>
                </a:solidFill>
                <a:latin typeface="Georgia"/>
                <a:ea typeface="Georgia"/>
                <a:cs typeface="Georgia"/>
                <a:sym typeface="Georgia"/>
              </a:rPr>
              <a:t>Deemed to be University</a:t>
            </a:r>
            <a:endParaRPr sz="1200" b="0" i="0" u="none" strike="noStrike" cap="none" dirty="0">
              <a:solidFill>
                <a:srgbClr val="FFFFFF"/>
              </a:solidFill>
              <a:latin typeface="Georgia"/>
              <a:ea typeface="Georgia"/>
              <a:cs typeface="Georgia"/>
              <a:sym typeface="Georgi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311700" y="2867800"/>
            <a:ext cx="8520600" cy="112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1" name="Google Shape;31;p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32" name="Google Shape;32;p4"/>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3" name="Google Shape;33;p4"/>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Georgia"/>
                <a:ea typeface="Georgia"/>
                <a:cs typeface="Georgia"/>
                <a:sym typeface="Georgia"/>
              </a:rPr>
              <a:t>Excellence and Service</a:t>
            </a:r>
            <a:endParaRPr sz="1400" b="0" i="0" u="none" strike="noStrike" cap="none" dirty="0">
              <a:solidFill>
                <a:srgbClr val="FFFFFF"/>
              </a:solidFill>
              <a:latin typeface="Georgia"/>
              <a:ea typeface="Georgia"/>
              <a:cs typeface="Georgia"/>
              <a:sym typeface="Georgia"/>
            </a:endParaRPr>
          </a:p>
        </p:txBody>
      </p:sp>
      <p:sp>
        <p:nvSpPr>
          <p:cNvPr id="34" name="Google Shape;34;p4"/>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5" name="Google Shape;35;p4"/>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 name="Google Shape;36;p4"/>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Georgia"/>
                <a:ea typeface="Georgia"/>
                <a:cs typeface="Georgia"/>
                <a:sym typeface="Georgia"/>
              </a:rPr>
              <a:t>CHRIST</a:t>
            </a:r>
            <a:br>
              <a:rPr lang="en-US" sz="1400" b="0" i="0" u="none" strike="noStrike" cap="none" dirty="0">
                <a:solidFill>
                  <a:srgbClr val="FFFFFF"/>
                </a:solidFill>
                <a:latin typeface="Georgia"/>
                <a:ea typeface="Georgia"/>
                <a:cs typeface="Georgia"/>
                <a:sym typeface="Georgia"/>
              </a:rPr>
            </a:br>
            <a:r>
              <a:rPr lang="en-US" sz="1200" b="0" i="0" u="none" strike="noStrike" cap="none" dirty="0">
                <a:solidFill>
                  <a:srgbClr val="FFFFFF"/>
                </a:solidFill>
                <a:latin typeface="Georgia"/>
                <a:ea typeface="Georgia"/>
                <a:cs typeface="Georgia"/>
                <a:sym typeface="Georgia"/>
              </a:rPr>
              <a:t>Deemed to be University</a:t>
            </a:r>
            <a:endParaRPr sz="1200" b="0" i="0" u="none" strike="noStrike" cap="none" dirty="0">
              <a:solidFill>
                <a:srgbClr val="FFFFFF"/>
              </a:solidFill>
              <a:latin typeface="Georgia"/>
              <a:ea typeface="Georgia"/>
              <a:cs typeface="Georgia"/>
              <a:sym typeface="Georgi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9" name="Google Shape;39;p5"/>
          <p:cNvSpPr txBox="1">
            <a:spLocks noGrp="1"/>
          </p:cNvSpPr>
          <p:nvPr>
            <p:ph type="body" idx="1"/>
          </p:nvPr>
        </p:nvSpPr>
        <p:spPr>
          <a:xfrm>
            <a:off x="311700" y="1536633"/>
            <a:ext cx="39999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SzPts val="1200"/>
              <a:buChar char="○"/>
              <a:defRPr sz="1200"/>
            </a:lvl5pPr>
            <a:lvl6pPr marL="2743200" lvl="5" indent="-304800" algn="l">
              <a:lnSpc>
                <a:spcPct val="100000"/>
              </a:lnSpc>
              <a:spcBef>
                <a:spcPts val="600"/>
              </a:spcBef>
              <a:spcAft>
                <a:spcPts val="0"/>
              </a:spcAft>
              <a:buSzPts val="1200"/>
              <a:buChar char="■"/>
              <a:defRPr sz="1200"/>
            </a:lvl6pPr>
            <a:lvl7pPr marL="3200400" lvl="6" indent="-304800" algn="l">
              <a:lnSpc>
                <a:spcPct val="100000"/>
              </a:lnSpc>
              <a:spcBef>
                <a:spcPts val="600"/>
              </a:spcBef>
              <a:spcAft>
                <a:spcPts val="0"/>
              </a:spcAft>
              <a:buSzPts val="1200"/>
              <a:buChar char="●"/>
              <a:defRPr sz="1200"/>
            </a:lvl7pPr>
            <a:lvl8pPr marL="3657600" lvl="7" indent="-304800" algn="l">
              <a:lnSpc>
                <a:spcPct val="100000"/>
              </a:lnSpc>
              <a:spcBef>
                <a:spcPts val="600"/>
              </a:spcBef>
              <a:spcAft>
                <a:spcPts val="0"/>
              </a:spcAft>
              <a:buSzPts val="1200"/>
              <a:buChar char="○"/>
              <a:defRPr sz="1200"/>
            </a:lvl8pPr>
            <a:lvl9pPr marL="4114800" lvl="8" indent="-304800" algn="l">
              <a:lnSpc>
                <a:spcPct val="100000"/>
              </a:lnSpc>
              <a:spcBef>
                <a:spcPts val="600"/>
              </a:spcBef>
              <a:spcAft>
                <a:spcPts val="600"/>
              </a:spcAft>
              <a:buSzPts val="1200"/>
              <a:buChar char="■"/>
              <a:defRPr sz="1200"/>
            </a:lvl9pPr>
          </a:lstStyle>
          <a:p>
            <a:endParaRPr/>
          </a:p>
        </p:txBody>
      </p:sp>
      <p:sp>
        <p:nvSpPr>
          <p:cNvPr id="40" name="Google Shape;40;p5"/>
          <p:cNvSpPr txBox="1">
            <a:spLocks noGrp="1"/>
          </p:cNvSpPr>
          <p:nvPr>
            <p:ph type="body" idx="2"/>
          </p:nvPr>
        </p:nvSpPr>
        <p:spPr>
          <a:xfrm>
            <a:off x="4832400" y="1536633"/>
            <a:ext cx="39999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SzPts val="1200"/>
              <a:buChar char="○"/>
              <a:defRPr sz="1200"/>
            </a:lvl5pPr>
            <a:lvl6pPr marL="2743200" lvl="5" indent="-304800" algn="l">
              <a:lnSpc>
                <a:spcPct val="100000"/>
              </a:lnSpc>
              <a:spcBef>
                <a:spcPts val="600"/>
              </a:spcBef>
              <a:spcAft>
                <a:spcPts val="0"/>
              </a:spcAft>
              <a:buSzPts val="1200"/>
              <a:buChar char="■"/>
              <a:defRPr sz="1200"/>
            </a:lvl6pPr>
            <a:lvl7pPr marL="3200400" lvl="6" indent="-304800" algn="l">
              <a:lnSpc>
                <a:spcPct val="100000"/>
              </a:lnSpc>
              <a:spcBef>
                <a:spcPts val="600"/>
              </a:spcBef>
              <a:spcAft>
                <a:spcPts val="0"/>
              </a:spcAft>
              <a:buSzPts val="1200"/>
              <a:buChar char="●"/>
              <a:defRPr sz="1200"/>
            </a:lvl7pPr>
            <a:lvl8pPr marL="3657600" lvl="7" indent="-304800" algn="l">
              <a:lnSpc>
                <a:spcPct val="100000"/>
              </a:lnSpc>
              <a:spcBef>
                <a:spcPts val="600"/>
              </a:spcBef>
              <a:spcAft>
                <a:spcPts val="0"/>
              </a:spcAft>
              <a:buSzPts val="1200"/>
              <a:buChar char="○"/>
              <a:defRPr sz="1200"/>
            </a:lvl8pPr>
            <a:lvl9pPr marL="4114800" lvl="8" indent="-304800" algn="l">
              <a:lnSpc>
                <a:spcPct val="100000"/>
              </a:lnSpc>
              <a:spcBef>
                <a:spcPts val="600"/>
              </a:spcBef>
              <a:spcAft>
                <a:spcPts val="600"/>
              </a:spcAft>
              <a:buSzPts val="1200"/>
              <a:buChar char="■"/>
              <a:defRPr sz="1200"/>
            </a:lvl9pPr>
          </a:lstStyle>
          <a:p>
            <a:endParaRPr/>
          </a:p>
        </p:txBody>
      </p:sp>
      <p:sp>
        <p:nvSpPr>
          <p:cNvPr id="41" name="Google Shape;41;p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42" name="Google Shape;42;p5"/>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3" name="Google Shape;43;p5"/>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Georgia"/>
                <a:ea typeface="Georgia"/>
                <a:cs typeface="Georgia"/>
                <a:sym typeface="Georgia"/>
              </a:rPr>
              <a:t>Excellence and Service</a:t>
            </a:r>
            <a:endParaRPr sz="1400" b="0" i="0" u="none" strike="noStrike" cap="none" dirty="0">
              <a:solidFill>
                <a:srgbClr val="FFFFFF"/>
              </a:solidFill>
              <a:latin typeface="Georgia"/>
              <a:ea typeface="Georgia"/>
              <a:cs typeface="Georgia"/>
              <a:sym typeface="Georgia"/>
            </a:endParaRPr>
          </a:p>
        </p:txBody>
      </p:sp>
      <p:sp>
        <p:nvSpPr>
          <p:cNvPr id="44" name="Google Shape;44;p5"/>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5" name="Google Shape;45;p5"/>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6" name="Google Shape;46;p5"/>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Georgia"/>
                <a:ea typeface="Georgia"/>
                <a:cs typeface="Georgia"/>
                <a:sym typeface="Georgia"/>
              </a:rPr>
              <a:t>CHRIST</a:t>
            </a:r>
            <a:br>
              <a:rPr lang="en-US" sz="1400" b="0" i="0" u="none" strike="noStrike" cap="none" dirty="0">
                <a:solidFill>
                  <a:srgbClr val="FFFFFF"/>
                </a:solidFill>
                <a:latin typeface="Georgia"/>
                <a:ea typeface="Georgia"/>
                <a:cs typeface="Georgia"/>
                <a:sym typeface="Georgia"/>
              </a:rPr>
            </a:br>
            <a:r>
              <a:rPr lang="en-US" sz="1200" b="0" i="0" u="none" strike="noStrike" cap="none" dirty="0">
                <a:solidFill>
                  <a:srgbClr val="FFFFFF"/>
                </a:solidFill>
                <a:latin typeface="Georgia"/>
                <a:ea typeface="Georgia"/>
                <a:cs typeface="Georgia"/>
                <a:sym typeface="Georgia"/>
              </a:rPr>
              <a:t>Deemed to be University</a:t>
            </a:r>
            <a:endParaRPr sz="1200" b="0" i="0" u="none" strike="noStrike" cap="none" dirty="0">
              <a:solidFill>
                <a:srgbClr val="FFFFFF"/>
              </a:solidFill>
              <a:latin typeface="Georgia"/>
              <a:ea typeface="Georgia"/>
              <a:cs typeface="Georgia"/>
              <a:sym typeface="Georgi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9" name="Google Shape;49;p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50" name="Google Shape;50;p6"/>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1" name="Google Shape;51;p6"/>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Georgia"/>
                <a:ea typeface="Georgia"/>
                <a:cs typeface="Georgia"/>
                <a:sym typeface="Georgia"/>
              </a:rPr>
              <a:t>Excellence and Service</a:t>
            </a:r>
            <a:endParaRPr sz="1400" b="0" i="0" u="none" strike="noStrike" cap="none" dirty="0">
              <a:solidFill>
                <a:srgbClr val="FFFFFF"/>
              </a:solidFill>
              <a:latin typeface="Georgia"/>
              <a:ea typeface="Georgia"/>
              <a:cs typeface="Georgia"/>
              <a:sym typeface="Georgia"/>
            </a:endParaRPr>
          </a:p>
        </p:txBody>
      </p:sp>
      <p:sp>
        <p:nvSpPr>
          <p:cNvPr id="52" name="Google Shape;52;p6"/>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3" name="Google Shape;53;p6"/>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4" name="Google Shape;54;p6"/>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Georgia"/>
                <a:ea typeface="Georgia"/>
                <a:cs typeface="Georgia"/>
                <a:sym typeface="Georgia"/>
              </a:rPr>
              <a:t>CHRIST</a:t>
            </a:r>
            <a:br>
              <a:rPr lang="en-US" sz="1400" b="0" i="0" u="none" strike="noStrike" cap="none" dirty="0">
                <a:solidFill>
                  <a:srgbClr val="FFFFFF"/>
                </a:solidFill>
                <a:latin typeface="Georgia"/>
                <a:ea typeface="Georgia"/>
                <a:cs typeface="Georgia"/>
                <a:sym typeface="Georgia"/>
              </a:rPr>
            </a:br>
            <a:r>
              <a:rPr lang="en-US" sz="1200" b="0" i="0" u="none" strike="noStrike" cap="none" dirty="0">
                <a:solidFill>
                  <a:srgbClr val="FFFFFF"/>
                </a:solidFill>
                <a:latin typeface="Georgia"/>
                <a:ea typeface="Georgia"/>
                <a:cs typeface="Georgia"/>
                <a:sym typeface="Georgia"/>
              </a:rPr>
              <a:t>Deemed to be University</a:t>
            </a:r>
            <a:endParaRPr sz="1200" b="0" i="0" u="none" strike="noStrike" cap="none" dirty="0">
              <a:solidFill>
                <a:srgbClr val="FFFFFF"/>
              </a:solidFill>
              <a:latin typeface="Georgia"/>
              <a:ea typeface="Georgia"/>
              <a:cs typeface="Georgia"/>
              <a:sym typeface="Georgi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311700" y="740800"/>
            <a:ext cx="2808000" cy="100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7" name="Google Shape;57;p7"/>
          <p:cNvSpPr txBox="1">
            <a:spLocks noGrp="1"/>
          </p:cNvSpPr>
          <p:nvPr>
            <p:ph type="body" idx="1"/>
          </p:nvPr>
        </p:nvSpPr>
        <p:spPr>
          <a:xfrm>
            <a:off x="311700" y="1852800"/>
            <a:ext cx="2808000" cy="42393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SzPts val="1200"/>
              <a:buChar char="○"/>
              <a:defRPr sz="1200"/>
            </a:lvl5pPr>
            <a:lvl6pPr marL="2743200" lvl="5" indent="-304800" algn="l">
              <a:lnSpc>
                <a:spcPct val="100000"/>
              </a:lnSpc>
              <a:spcBef>
                <a:spcPts val="600"/>
              </a:spcBef>
              <a:spcAft>
                <a:spcPts val="0"/>
              </a:spcAft>
              <a:buSzPts val="1200"/>
              <a:buChar char="■"/>
              <a:defRPr sz="1200"/>
            </a:lvl6pPr>
            <a:lvl7pPr marL="3200400" lvl="6" indent="-304800" algn="l">
              <a:lnSpc>
                <a:spcPct val="100000"/>
              </a:lnSpc>
              <a:spcBef>
                <a:spcPts val="600"/>
              </a:spcBef>
              <a:spcAft>
                <a:spcPts val="0"/>
              </a:spcAft>
              <a:buSzPts val="1200"/>
              <a:buChar char="●"/>
              <a:defRPr sz="1200"/>
            </a:lvl7pPr>
            <a:lvl8pPr marL="3657600" lvl="7" indent="-304800" algn="l">
              <a:lnSpc>
                <a:spcPct val="100000"/>
              </a:lnSpc>
              <a:spcBef>
                <a:spcPts val="600"/>
              </a:spcBef>
              <a:spcAft>
                <a:spcPts val="0"/>
              </a:spcAft>
              <a:buSzPts val="1200"/>
              <a:buChar char="○"/>
              <a:defRPr sz="1200"/>
            </a:lvl8pPr>
            <a:lvl9pPr marL="4114800" lvl="8" indent="-304800" algn="l">
              <a:lnSpc>
                <a:spcPct val="100000"/>
              </a:lnSpc>
              <a:spcBef>
                <a:spcPts val="600"/>
              </a:spcBef>
              <a:spcAft>
                <a:spcPts val="600"/>
              </a:spcAft>
              <a:buSzPts val="1200"/>
              <a:buChar char="■"/>
              <a:defRPr sz="1200"/>
            </a:lvl9pPr>
          </a:lstStyle>
          <a:p>
            <a:endParaRPr/>
          </a:p>
        </p:txBody>
      </p:sp>
      <p:sp>
        <p:nvSpPr>
          <p:cNvPr id="58" name="Google Shape;58;p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59" name="Google Shape;59;p7"/>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0" name="Google Shape;60;p7"/>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Georgia"/>
                <a:ea typeface="Georgia"/>
                <a:cs typeface="Georgia"/>
                <a:sym typeface="Georgia"/>
              </a:rPr>
              <a:t>Excellence and Service</a:t>
            </a:r>
            <a:endParaRPr sz="1400" b="0" i="0" u="none" strike="noStrike" cap="none" dirty="0">
              <a:solidFill>
                <a:srgbClr val="FFFFFF"/>
              </a:solidFill>
              <a:latin typeface="Georgia"/>
              <a:ea typeface="Georgia"/>
              <a:cs typeface="Georgia"/>
              <a:sym typeface="Georgia"/>
            </a:endParaRPr>
          </a:p>
        </p:txBody>
      </p:sp>
      <p:sp>
        <p:nvSpPr>
          <p:cNvPr id="61" name="Google Shape;61;p7"/>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2" name="Google Shape;62;p7"/>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3" name="Google Shape;63;p7"/>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Georgia"/>
                <a:ea typeface="Georgia"/>
                <a:cs typeface="Georgia"/>
                <a:sym typeface="Georgia"/>
              </a:rPr>
              <a:t>CHRIST</a:t>
            </a:r>
            <a:br>
              <a:rPr lang="en-US" sz="1400" b="0" i="0" u="none" strike="noStrike" cap="none" dirty="0">
                <a:solidFill>
                  <a:srgbClr val="FFFFFF"/>
                </a:solidFill>
                <a:latin typeface="Georgia"/>
                <a:ea typeface="Georgia"/>
                <a:cs typeface="Georgia"/>
                <a:sym typeface="Georgia"/>
              </a:rPr>
            </a:br>
            <a:r>
              <a:rPr lang="en-US" sz="1200" b="0" i="0" u="none" strike="noStrike" cap="none" dirty="0">
                <a:solidFill>
                  <a:srgbClr val="FFFFFF"/>
                </a:solidFill>
                <a:latin typeface="Georgia"/>
                <a:ea typeface="Georgia"/>
                <a:cs typeface="Georgia"/>
                <a:sym typeface="Georgia"/>
              </a:rPr>
              <a:t>Deemed to be University</a:t>
            </a:r>
            <a:endParaRPr sz="1200" b="0" i="0" u="none" strike="noStrike" cap="none" dirty="0">
              <a:solidFill>
                <a:srgbClr val="FFFFFF"/>
              </a:solidFill>
              <a:latin typeface="Georgia"/>
              <a:ea typeface="Georgia"/>
              <a:cs typeface="Georgia"/>
              <a:sym typeface="Georgi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
        <p:cNvGrpSpPr/>
        <p:nvPr/>
      </p:nvGrpSpPr>
      <p:grpSpPr>
        <a:xfrm>
          <a:off x="0" y="0"/>
          <a:ext cx="0" cy="0"/>
          <a:chOff x="0" y="0"/>
          <a:chExt cx="0" cy="0"/>
        </a:xfrm>
      </p:grpSpPr>
      <p:sp>
        <p:nvSpPr>
          <p:cNvPr id="65" name="Google Shape;65;p8"/>
          <p:cNvSpPr txBox="1">
            <a:spLocks noGrp="1"/>
          </p:cNvSpPr>
          <p:nvPr>
            <p:ph type="title"/>
          </p:nvPr>
        </p:nvSpPr>
        <p:spPr>
          <a:xfrm>
            <a:off x="490250" y="600200"/>
            <a:ext cx="6367800" cy="545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66" name="Google Shape;66;p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67" name="Google Shape;67;p8"/>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8" name="Google Shape;68;p8"/>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Georgia"/>
                <a:ea typeface="Georgia"/>
                <a:cs typeface="Georgia"/>
                <a:sym typeface="Georgia"/>
              </a:rPr>
              <a:t>Excellence and Service</a:t>
            </a:r>
            <a:endParaRPr sz="1400" b="0" i="0" u="none" strike="noStrike" cap="none" dirty="0">
              <a:solidFill>
                <a:srgbClr val="FFFFFF"/>
              </a:solidFill>
              <a:latin typeface="Georgia"/>
              <a:ea typeface="Georgia"/>
              <a:cs typeface="Georgia"/>
              <a:sym typeface="Georgia"/>
            </a:endParaRPr>
          </a:p>
        </p:txBody>
      </p:sp>
      <p:sp>
        <p:nvSpPr>
          <p:cNvPr id="69" name="Google Shape;69;p8"/>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0" name="Google Shape;70;p8"/>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1" name="Google Shape;71;p8"/>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Georgia"/>
                <a:ea typeface="Georgia"/>
                <a:cs typeface="Georgia"/>
                <a:sym typeface="Georgia"/>
              </a:rPr>
              <a:t>CHRIST</a:t>
            </a:r>
            <a:br>
              <a:rPr lang="en-US" sz="1400" b="0" i="0" u="none" strike="noStrike" cap="none" dirty="0">
                <a:solidFill>
                  <a:srgbClr val="FFFFFF"/>
                </a:solidFill>
                <a:latin typeface="Georgia"/>
                <a:ea typeface="Georgia"/>
                <a:cs typeface="Georgia"/>
                <a:sym typeface="Georgia"/>
              </a:rPr>
            </a:br>
            <a:r>
              <a:rPr lang="en-US" sz="1200" b="0" i="0" u="none" strike="noStrike" cap="none" dirty="0">
                <a:solidFill>
                  <a:srgbClr val="FFFFFF"/>
                </a:solidFill>
                <a:latin typeface="Georgia"/>
                <a:ea typeface="Georgia"/>
                <a:cs typeface="Georgia"/>
                <a:sym typeface="Georgia"/>
              </a:rPr>
              <a:t>Deemed to be University</a:t>
            </a:r>
            <a:endParaRPr sz="1200" b="0" i="0" u="none" strike="noStrike" cap="none" dirty="0">
              <a:solidFill>
                <a:srgbClr val="FFFFFF"/>
              </a:solidFill>
              <a:latin typeface="Georgia"/>
              <a:ea typeface="Georgia"/>
              <a:cs typeface="Georgia"/>
              <a:sym typeface="Georgi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sp>
        <p:nvSpPr>
          <p:cNvPr id="73" name="Google Shape;73;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4" name="Google Shape;74;p9"/>
          <p:cNvSpPr txBox="1">
            <a:spLocks noGrp="1"/>
          </p:cNvSpPr>
          <p:nvPr>
            <p:ph type="title"/>
          </p:nvPr>
        </p:nvSpPr>
        <p:spPr>
          <a:xfrm>
            <a:off x="265500" y="1644233"/>
            <a:ext cx="4045200" cy="197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5" name="Google Shape;75;p9"/>
          <p:cNvSpPr txBox="1">
            <a:spLocks noGrp="1"/>
          </p:cNvSpPr>
          <p:nvPr>
            <p:ph type="subTitle" idx="1"/>
          </p:nvPr>
        </p:nvSpPr>
        <p:spPr>
          <a:xfrm>
            <a:off x="265500" y="3737433"/>
            <a:ext cx="4045200" cy="164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6" name="Google Shape;76;p9"/>
          <p:cNvSpPr txBox="1">
            <a:spLocks noGrp="1"/>
          </p:cNvSpPr>
          <p:nvPr>
            <p:ph type="body" idx="2"/>
          </p:nvPr>
        </p:nvSpPr>
        <p:spPr>
          <a:xfrm>
            <a:off x="4939500" y="965433"/>
            <a:ext cx="3837000" cy="4926900"/>
          </a:xfrm>
          <a:prstGeom prst="rect">
            <a:avLst/>
          </a:prstGeom>
          <a:noFill/>
          <a:ln>
            <a:noFill/>
          </a:ln>
        </p:spPr>
        <p:txBody>
          <a:bodyPr spcFirstLastPara="1" wrap="square" lIns="91425" tIns="91425" rIns="91425" bIns="91425" anchor="ctr" anchorCtr="0">
            <a:noAutofit/>
          </a:bodyPr>
          <a:lstStyle>
            <a:lvl1pPr marL="457200" lvl="0" indent="-368300" algn="l">
              <a:lnSpc>
                <a:spcPct val="100000"/>
              </a:lnSpc>
              <a:spcBef>
                <a:spcPts val="0"/>
              </a:spcBef>
              <a:spcAft>
                <a:spcPts val="0"/>
              </a:spcAft>
              <a:buSzPts val="22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77" name="Google Shape;77;p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78" name="Google Shape;78;p9"/>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9" name="Google Shape;79;p9"/>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Georgia"/>
                <a:ea typeface="Georgia"/>
                <a:cs typeface="Georgia"/>
                <a:sym typeface="Georgia"/>
              </a:rPr>
              <a:t>Excellence and Service</a:t>
            </a:r>
            <a:endParaRPr sz="1400" b="0" i="0" u="none" strike="noStrike" cap="none" dirty="0">
              <a:solidFill>
                <a:srgbClr val="FFFFFF"/>
              </a:solidFill>
              <a:latin typeface="Georgia"/>
              <a:ea typeface="Georgia"/>
              <a:cs typeface="Georgia"/>
              <a:sym typeface="Georgia"/>
            </a:endParaRPr>
          </a:p>
        </p:txBody>
      </p:sp>
      <p:sp>
        <p:nvSpPr>
          <p:cNvPr id="80" name="Google Shape;80;p9"/>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1" name="Google Shape;81;p9"/>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2" name="Google Shape;82;p9"/>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Georgia"/>
                <a:ea typeface="Georgia"/>
                <a:cs typeface="Georgia"/>
                <a:sym typeface="Georgia"/>
              </a:rPr>
              <a:t>CHRIST</a:t>
            </a:r>
            <a:br>
              <a:rPr lang="en-US" sz="1400" b="0" i="0" u="none" strike="noStrike" cap="none" dirty="0">
                <a:solidFill>
                  <a:srgbClr val="FFFFFF"/>
                </a:solidFill>
                <a:latin typeface="Georgia"/>
                <a:ea typeface="Georgia"/>
                <a:cs typeface="Georgia"/>
                <a:sym typeface="Georgia"/>
              </a:rPr>
            </a:br>
            <a:r>
              <a:rPr lang="en-US" sz="1200" b="0" i="0" u="none" strike="noStrike" cap="none" dirty="0">
                <a:solidFill>
                  <a:srgbClr val="FFFFFF"/>
                </a:solidFill>
                <a:latin typeface="Georgia"/>
                <a:ea typeface="Georgia"/>
                <a:cs typeface="Georgia"/>
                <a:sym typeface="Georgia"/>
              </a:rPr>
              <a:t>Deemed to be University</a:t>
            </a:r>
            <a:endParaRPr sz="1200" b="0" i="0" u="none" strike="noStrike" cap="none" dirty="0">
              <a:solidFill>
                <a:srgbClr val="FFFFFF"/>
              </a:solidFill>
              <a:latin typeface="Georgia"/>
              <a:ea typeface="Georgia"/>
              <a:cs typeface="Georgia"/>
              <a:sym typeface="Georgi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3"/>
        <p:cNvGrpSpPr/>
        <p:nvPr/>
      </p:nvGrpSpPr>
      <p:grpSpPr>
        <a:xfrm>
          <a:off x="0" y="0"/>
          <a:ext cx="0" cy="0"/>
          <a:chOff x="0" y="0"/>
          <a:chExt cx="0" cy="0"/>
        </a:xfrm>
      </p:grpSpPr>
      <p:sp>
        <p:nvSpPr>
          <p:cNvPr id="84" name="Google Shape;84;p10"/>
          <p:cNvSpPr txBox="1">
            <a:spLocks noGrp="1"/>
          </p:cNvSpPr>
          <p:nvPr>
            <p:ph type="body" idx="1"/>
          </p:nvPr>
        </p:nvSpPr>
        <p:spPr>
          <a:xfrm>
            <a:off x="311700" y="5640767"/>
            <a:ext cx="5998800" cy="8067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200"/>
              <a:buNone/>
              <a:defRPr/>
            </a:lvl1pPr>
          </a:lstStyle>
          <a:p>
            <a:endParaRPr/>
          </a:p>
        </p:txBody>
      </p:sp>
      <p:sp>
        <p:nvSpPr>
          <p:cNvPr id="85" name="Google Shape;85;p1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86" name="Google Shape;86;p10"/>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7" name="Google Shape;87;p10"/>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Georgia"/>
                <a:ea typeface="Georgia"/>
                <a:cs typeface="Georgia"/>
                <a:sym typeface="Georgia"/>
              </a:rPr>
              <a:t>Excellence and Service</a:t>
            </a:r>
            <a:endParaRPr sz="1400" b="0" i="0" u="none" strike="noStrike" cap="none" dirty="0">
              <a:solidFill>
                <a:srgbClr val="FFFFFF"/>
              </a:solidFill>
              <a:latin typeface="Georgia"/>
              <a:ea typeface="Georgia"/>
              <a:cs typeface="Georgia"/>
              <a:sym typeface="Georgia"/>
            </a:endParaRPr>
          </a:p>
        </p:txBody>
      </p:sp>
      <p:sp>
        <p:nvSpPr>
          <p:cNvPr id="88" name="Google Shape;88;p10"/>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9" name="Google Shape;89;p10"/>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0" name="Google Shape;90;p10"/>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Georgia"/>
                <a:ea typeface="Georgia"/>
                <a:cs typeface="Georgia"/>
                <a:sym typeface="Georgia"/>
              </a:rPr>
              <a:t>CHRIST</a:t>
            </a:r>
            <a:br>
              <a:rPr lang="en-US" sz="1400" b="0" i="0" u="none" strike="noStrike" cap="none" dirty="0">
                <a:solidFill>
                  <a:srgbClr val="FFFFFF"/>
                </a:solidFill>
                <a:latin typeface="Georgia"/>
                <a:ea typeface="Georgia"/>
                <a:cs typeface="Georgia"/>
                <a:sym typeface="Georgia"/>
              </a:rPr>
            </a:br>
            <a:r>
              <a:rPr lang="en-US" sz="1200" b="0" i="0" u="none" strike="noStrike" cap="none" dirty="0">
                <a:solidFill>
                  <a:srgbClr val="FFFFFF"/>
                </a:solidFill>
                <a:latin typeface="Georgia"/>
                <a:ea typeface="Georgia"/>
                <a:cs typeface="Georgia"/>
                <a:sym typeface="Georgia"/>
              </a:rPr>
              <a:t>Deemed to be University</a:t>
            </a:r>
            <a:endParaRPr sz="1200" b="0" i="0" u="none" strike="noStrike" cap="none" dirty="0">
              <a:solidFill>
                <a:srgbClr val="FFFFFF"/>
              </a:solidFill>
              <a:latin typeface="Georgia"/>
              <a:ea typeface="Georgia"/>
              <a:cs typeface="Georgia"/>
              <a:sym typeface="Georgi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1pPr>
            <a:lvl2pPr marR="0" lvl="1"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2pPr>
            <a:lvl3pPr marR="0" lvl="2"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3pPr>
            <a:lvl4pPr marR="0" lvl="3"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4pPr>
            <a:lvl5pPr marR="0" lvl="4"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5pPr>
            <a:lvl6pPr marR="0" lvl="5"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6pPr>
            <a:lvl7pPr marR="0" lvl="6"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7pPr>
            <a:lvl8pPr marR="0" lvl="7"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8pPr>
            <a:lvl9pPr marR="0" lvl="8" algn="l" rtl="0">
              <a:lnSpc>
                <a:spcPct val="100000"/>
              </a:lnSpc>
              <a:spcBef>
                <a:spcPts val="0"/>
              </a:spcBef>
              <a:spcAft>
                <a:spcPts val="0"/>
              </a:spcAft>
              <a:buClr>
                <a:srgbClr val="000000"/>
              </a:buClr>
              <a:buSzPts val="2800"/>
              <a:buFont typeface="Archivo Narrow"/>
              <a:buNone/>
              <a:defRPr sz="2800" b="1" i="0" u="none" strike="noStrike" cap="none">
                <a:solidFill>
                  <a:srgbClr val="000000"/>
                </a:solidFill>
                <a:latin typeface="Archivo Narrow"/>
                <a:ea typeface="Archivo Narrow"/>
                <a:cs typeface="Archivo Narrow"/>
                <a:sym typeface="Archivo Narrow"/>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0"/>
              </a:spcBef>
              <a:spcAft>
                <a:spcPts val="0"/>
              </a:spcAft>
              <a:buClr>
                <a:srgbClr val="000000"/>
              </a:buClr>
              <a:buSzPts val="2200"/>
              <a:buFont typeface="Archivo Narrow"/>
              <a:buChar char="●"/>
              <a:defRPr sz="2200" b="0" i="0" u="none" strike="noStrike" cap="none">
                <a:solidFill>
                  <a:srgbClr val="000000"/>
                </a:solidFill>
                <a:latin typeface="Archivo Narrow"/>
                <a:ea typeface="Archivo Narrow"/>
                <a:cs typeface="Archivo Narrow"/>
                <a:sym typeface="Archivo Narrow"/>
              </a:defRPr>
            </a:lvl1pPr>
            <a:lvl2pPr marL="914400" marR="0" lvl="1"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2pPr>
            <a:lvl3pPr marL="1371600" marR="0" lvl="2"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3pPr>
            <a:lvl4pPr marL="1828800" marR="0" lvl="3"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4pPr>
            <a:lvl5pPr marL="2286000" marR="0" lvl="4"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5pPr>
            <a:lvl6pPr marL="2743200" marR="0" lvl="5"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6pPr>
            <a:lvl7pPr marL="3200400" marR="0" lvl="6"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7pPr>
            <a:lvl8pPr marL="3657600" marR="0" lvl="7" indent="-342900" algn="l" rtl="0">
              <a:lnSpc>
                <a:spcPct val="100000"/>
              </a:lnSpc>
              <a:spcBef>
                <a:spcPts val="600"/>
              </a:spcBef>
              <a:spcAft>
                <a:spcPts val="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8pPr>
            <a:lvl9pPr marL="4114800" marR="0" lvl="8" indent="-342900" algn="l" rtl="0">
              <a:lnSpc>
                <a:spcPct val="100000"/>
              </a:lnSpc>
              <a:spcBef>
                <a:spcPts val="600"/>
              </a:spcBef>
              <a:spcAft>
                <a:spcPts val="600"/>
              </a:spcAft>
              <a:buClr>
                <a:srgbClr val="000000"/>
              </a:buClr>
              <a:buSzPts val="1800"/>
              <a:buFont typeface="Archivo Narrow"/>
              <a:buChar char="■"/>
              <a:defRPr sz="1800" b="0" i="0" u="none" strike="noStrike" cap="none">
                <a:solidFill>
                  <a:srgbClr val="000000"/>
                </a:solidFill>
                <a:latin typeface="Archivo Narrow"/>
                <a:ea typeface="Archivo Narrow"/>
                <a:cs typeface="Archivo Narrow"/>
                <a:sym typeface="Archivo Narrow"/>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3.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0.g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13.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5.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5.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hyperlink" Target="https://app.diagrams.net/" TargetMode="External"/><Relationship Id="rId2" Type="http://schemas.openxmlformats.org/officeDocument/2006/relationships/hyperlink" Target="https://app.creately.com/diagram/2MvVtNFizqr/edit" TargetMode="External"/><Relationship Id="rId1" Type="http://schemas.openxmlformats.org/officeDocument/2006/relationships/slideLayout" Target="../slideLayouts/slideLayout2.xml"/><Relationship Id="rId4" Type="http://schemas.openxmlformats.org/officeDocument/2006/relationships/hyperlink" Target="https://www.patreon.com/posts/32320915"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5.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6.jp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jpg"/><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3"/>
          <p:cNvSpPr txBox="1"/>
          <p:nvPr/>
        </p:nvSpPr>
        <p:spPr>
          <a:xfrm>
            <a:off x="3092111" y="2101921"/>
            <a:ext cx="2948400" cy="1210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980" b="1" dirty="0">
                <a:solidFill>
                  <a:schemeClr val="tx1"/>
                </a:solidFill>
                <a:latin typeface="Comfortaa"/>
                <a:ea typeface="Comfortaa"/>
                <a:cs typeface="Comfortaa"/>
                <a:sym typeface="Comfortaa"/>
              </a:rPr>
              <a:t>BYJU’S</a:t>
            </a:r>
          </a:p>
          <a:p>
            <a:pPr marL="0" marR="0" lvl="0" indent="0" algn="ctr" rtl="0">
              <a:lnSpc>
                <a:spcPct val="100000"/>
              </a:lnSpc>
              <a:spcBef>
                <a:spcPts val="0"/>
              </a:spcBef>
              <a:spcAft>
                <a:spcPts val="0"/>
              </a:spcAft>
              <a:buNone/>
            </a:pPr>
            <a:r>
              <a:rPr lang="en-US" sz="2800" b="1" dirty="0">
                <a:solidFill>
                  <a:schemeClr val="tx1"/>
                </a:solidFill>
                <a:latin typeface="Comfortaa"/>
                <a:ea typeface="Comfortaa"/>
                <a:cs typeface="Comfortaa"/>
                <a:sym typeface="Comfortaa"/>
              </a:rPr>
              <a:t>OSMO</a:t>
            </a:r>
            <a:r>
              <a:rPr lang="en-US" sz="2980" b="1" dirty="0">
                <a:solidFill>
                  <a:schemeClr val="tx1"/>
                </a:solidFill>
                <a:latin typeface="Comfortaa"/>
                <a:ea typeface="Comfortaa"/>
                <a:cs typeface="Comfortaa"/>
                <a:sym typeface="Comfortaa"/>
              </a:rPr>
              <a:t> </a:t>
            </a:r>
            <a:r>
              <a:rPr lang="en-US" sz="2800" b="1" dirty="0">
                <a:solidFill>
                  <a:schemeClr val="tx1"/>
                </a:solidFill>
                <a:latin typeface="Comfortaa"/>
                <a:ea typeface="Comfortaa"/>
                <a:cs typeface="Comfortaa"/>
                <a:sym typeface="Comfortaa"/>
              </a:rPr>
              <a:t>WORKSHEET</a:t>
            </a:r>
            <a:endParaRPr sz="2800" b="1" dirty="0">
              <a:solidFill>
                <a:schemeClr val="tx1"/>
              </a:solidFill>
              <a:latin typeface="Comfortaa"/>
              <a:ea typeface="Comfortaa"/>
              <a:cs typeface="Comfortaa"/>
              <a:sym typeface="Comfortaa"/>
            </a:endParaRPr>
          </a:p>
        </p:txBody>
      </p:sp>
      <p:sp>
        <p:nvSpPr>
          <p:cNvPr id="112" name="Google Shape;112;p13"/>
          <p:cNvSpPr txBox="1"/>
          <p:nvPr/>
        </p:nvSpPr>
        <p:spPr>
          <a:xfrm>
            <a:off x="2967170" y="3645977"/>
            <a:ext cx="3825515" cy="407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100" dirty="0">
                <a:latin typeface="Quicksand"/>
                <a:ea typeface="Quicksand"/>
                <a:cs typeface="Quicksand"/>
                <a:sym typeface="Quicksand"/>
              </a:rPr>
              <a:t>        Krethick Chakravarthy</a:t>
            </a:r>
            <a:endParaRPr sz="2100" dirty="0">
              <a:latin typeface="Quicksand"/>
              <a:ea typeface="Quicksand"/>
              <a:cs typeface="Quicksand"/>
              <a:sym typeface="Quicksand"/>
            </a:endParaRPr>
          </a:p>
          <a:p>
            <a:pPr marL="0" marR="0" lvl="0" indent="0" algn="l" rtl="0">
              <a:lnSpc>
                <a:spcPct val="100000"/>
              </a:lnSpc>
              <a:spcBef>
                <a:spcPts val="0"/>
              </a:spcBef>
              <a:spcAft>
                <a:spcPts val="0"/>
              </a:spcAft>
              <a:buNone/>
            </a:pPr>
            <a:endParaRPr sz="1480" dirty="0">
              <a:solidFill>
                <a:srgbClr val="7F7F7F"/>
              </a:solidFill>
            </a:endParaRPr>
          </a:p>
        </p:txBody>
      </p:sp>
      <p:sp>
        <p:nvSpPr>
          <p:cNvPr id="113" name="Google Shape;113;p13"/>
          <p:cNvSpPr txBox="1"/>
          <p:nvPr/>
        </p:nvSpPr>
        <p:spPr>
          <a:xfrm>
            <a:off x="8573590" y="6231725"/>
            <a:ext cx="548700" cy="524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b="1">
                <a:solidFill>
                  <a:srgbClr val="FFFFFF"/>
                </a:solidFill>
              </a:rPr>
              <a:t>1</a:t>
            </a:fld>
            <a:endParaRPr b="1" dirty="0">
              <a:solidFill>
                <a:srgbClr val="FFFFFF"/>
              </a:solidFill>
            </a:endParaRPr>
          </a:p>
        </p:txBody>
      </p:sp>
      <p:sp>
        <p:nvSpPr>
          <p:cNvPr id="114" name="Google Shape;114;p13"/>
          <p:cNvSpPr txBox="1"/>
          <p:nvPr/>
        </p:nvSpPr>
        <p:spPr>
          <a:xfrm>
            <a:off x="2904719" y="4039026"/>
            <a:ext cx="3654600" cy="4077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IN" sz="1900" dirty="0">
                <a:solidFill>
                  <a:schemeClr val="tx1"/>
                </a:solidFill>
                <a:latin typeface="Quicksand"/>
                <a:ea typeface="Quicksand"/>
                <a:cs typeface="Quicksand"/>
                <a:sym typeface="Quicksand"/>
              </a:rPr>
              <a:t>Game Development</a:t>
            </a:r>
            <a:endParaRPr lang="en-IN" sz="2100" i="0" u="none" strike="noStrike" cap="none" dirty="0">
              <a:solidFill>
                <a:schemeClr val="tx1"/>
              </a:solidFill>
              <a:latin typeface="Quicksand"/>
              <a:ea typeface="Quicksand"/>
              <a:cs typeface="Quicksand"/>
              <a:sym typeface="Quicksand"/>
            </a:endParaRPr>
          </a:p>
        </p:txBody>
      </p:sp>
      <p:sp>
        <p:nvSpPr>
          <p:cNvPr id="9" name="Google Shape;114;p13">
            <a:extLst>
              <a:ext uri="{FF2B5EF4-FFF2-40B4-BE49-F238E27FC236}">
                <a16:creationId xmlns:a16="http://schemas.microsoft.com/office/drawing/2014/main" id="{3B6362EC-3DE8-4CA5-BFF8-305A3ADDBB35}"/>
              </a:ext>
            </a:extLst>
          </p:cNvPr>
          <p:cNvSpPr txBox="1"/>
          <p:nvPr/>
        </p:nvSpPr>
        <p:spPr>
          <a:xfrm>
            <a:off x="-326571" y="5036775"/>
            <a:ext cx="3654600" cy="4077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endParaRPr lang="en-IN" sz="2100" i="0" u="none" strike="noStrike" cap="none" dirty="0">
              <a:solidFill>
                <a:schemeClr val="tx1"/>
              </a:solidFill>
              <a:latin typeface="Quicksand"/>
              <a:ea typeface="Quicksand"/>
              <a:cs typeface="Quicksand"/>
              <a:sym typeface="Quicksand"/>
            </a:endParaRPr>
          </a:p>
        </p:txBody>
      </p:sp>
      <p:sp>
        <p:nvSpPr>
          <p:cNvPr id="10" name="Google Shape;114;p13">
            <a:extLst>
              <a:ext uri="{FF2B5EF4-FFF2-40B4-BE49-F238E27FC236}">
                <a16:creationId xmlns:a16="http://schemas.microsoft.com/office/drawing/2014/main" id="{05E0D00F-130C-4555-8E36-9BDBB1F3F14C}"/>
              </a:ext>
            </a:extLst>
          </p:cNvPr>
          <p:cNvSpPr txBox="1"/>
          <p:nvPr/>
        </p:nvSpPr>
        <p:spPr>
          <a:xfrm>
            <a:off x="-326571" y="4643409"/>
            <a:ext cx="3654600" cy="4077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endParaRPr lang="en-IN" sz="2100" i="0" u="none" strike="noStrike" cap="none" dirty="0">
              <a:solidFill>
                <a:schemeClr val="tx1"/>
              </a:solidFill>
              <a:latin typeface="Quicksand"/>
              <a:ea typeface="Quicksand"/>
              <a:cs typeface="Quicksand"/>
              <a:sym typeface="Quicksand"/>
            </a:endParaRPr>
          </a:p>
        </p:txBody>
      </p:sp>
      <p:sp>
        <p:nvSpPr>
          <p:cNvPr id="11" name="Google Shape;111;p13">
            <a:extLst>
              <a:ext uri="{FF2B5EF4-FFF2-40B4-BE49-F238E27FC236}">
                <a16:creationId xmlns:a16="http://schemas.microsoft.com/office/drawing/2014/main" id="{5ED58340-8FA3-4C28-9127-299DEE4E8A9F}"/>
              </a:ext>
            </a:extLst>
          </p:cNvPr>
          <p:cNvSpPr txBox="1"/>
          <p:nvPr/>
        </p:nvSpPr>
        <p:spPr>
          <a:xfrm>
            <a:off x="2417846" y="1552081"/>
            <a:ext cx="4444593" cy="5498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800" b="1" dirty="0">
                <a:solidFill>
                  <a:schemeClr val="tx1"/>
                </a:solidFill>
                <a:latin typeface="Comfortaa"/>
                <a:ea typeface="Comfortaa"/>
                <a:cs typeface="Comfortaa"/>
                <a:sym typeface="Comfortaa"/>
              </a:rPr>
              <a:t>PRESENTATION </a:t>
            </a:r>
            <a:endParaRPr sz="2800" b="1" dirty="0">
              <a:solidFill>
                <a:schemeClr val="tx1"/>
              </a:solidFill>
              <a:latin typeface="Comfortaa"/>
              <a:ea typeface="Comfortaa"/>
              <a:cs typeface="Comfortaa"/>
              <a:sym typeface="Comfortaa"/>
            </a:endParaRPr>
          </a:p>
        </p:txBody>
      </p:sp>
      <p:sp>
        <p:nvSpPr>
          <p:cNvPr id="13" name="Google Shape;114;p13">
            <a:extLst>
              <a:ext uri="{FF2B5EF4-FFF2-40B4-BE49-F238E27FC236}">
                <a16:creationId xmlns:a16="http://schemas.microsoft.com/office/drawing/2014/main" id="{F826FF48-2C8C-4240-B1FE-E746E20CB81A}"/>
              </a:ext>
            </a:extLst>
          </p:cNvPr>
          <p:cNvSpPr txBox="1"/>
          <p:nvPr/>
        </p:nvSpPr>
        <p:spPr>
          <a:xfrm>
            <a:off x="2859233" y="5190033"/>
            <a:ext cx="3654600" cy="4077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IN" sz="2100" dirty="0">
                <a:solidFill>
                  <a:schemeClr val="tx1"/>
                </a:solidFill>
                <a:latin typeface="Quicksand"/>
                <a:ea typeface="Quicksand"/>
                <a:cs typeface="Quicksand"/>
                <a:sym typeface="Quicksand"/>
              </a:rPr>
              <a:t>Guides:- </a:t>
            </a:r>
          </a:p>
          <a:p>
            <a:pPr marL="0" marR="0" lvl="0" indent="0" algn="ctr" rtl="0">
              <a:lnSpc>
                <a:spcPct val="100000"/>
              </a:lnSpc>
              <a:spcBef>
                <a:spcPts val="0"/>
              </a:spcBef>
              <a:spcAft>
                <a:spcPts val="0"/>
              </a:spcAft>
              <a:buNone/>
            </a:pPr>
            <a:r>
              <a:rPr lang="en-IN" sz="2100" i="0" u="none" strike="noStrike" cap="none" dirty="0">
                <a:solidFill>
                  <a:schemeClr val="tx1"/>
                </a:solidFill>
                <a:latin typeface="Quicksand"/>
                <a:ea typeface="Quicksand"/>
                <a:cs typeface="Quicksand"/>
                <a:sym typeface="Quicksand"/>
              </a:rPr>
              <a:t>INTERNAL : Dr Deepa V Jose</a:t>
            </a:r>
          </a:p>
          <a:p>
            <a:pPr marL="0" marR="0" lvl="0" indent="0" algn="ctr" rtl="0">
              <a:lnSpc>
                <a:spcPct val="100000"/>
              </a:lnSpc>
              <a:spcBef>
                <a:spcPts val="0"/>
              </a:spcBef>
              <a:spcAft>
                <a:spcPts val="0"/>
              </a:spcAft>
              <a:buNone/>
            </a:pPr>
            <a:r>
              <a:rPr lang="en-IN" sz="2100" dirty="0">
                <a:solidFill>
                  <a:schemeClr val="tx1"/>
                </a:solidFill>
                <a:latin typeface="Quicksand"/>
                <a:ea typeface="Quicksand"/>
                <a:cs typeface="Quicksand"/>
                <a:sym typeface="Quicksand"/>
              </a:rPr>
              <a:t>EXTERNAL: Arvind Sadasivam</a:t>
            </a:r>
            <a:endParaRPr lang="en-IN" sz="2100" i="0" u="none" strike="noStrike" cap="none" dirty="0">
              <a:solidFill>
                <a:schemeClr val="tx1"/>
              </a:solidFill>
              <a:latin typeface="Quicksand"/>
              <a:ea typeface="Quicksand"/>
              <a:cs typeface="Quicksand"/>
              <a:sym typeface="Quicksan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7ABC2-CB29-4888-9C56-80A2C3CA8C55}"/>
              </a:ext>
            </a:extLst>
          </p:cNvPr>
          <p:cNvSpPr>
            <a:spLocks noGrp="1"/>
          </p:cNvSpPr>
          <p:nvPr>
            <p:ph type="title"/>
          </p:nvPr>
        </p:nvSpPr>
        <p:spPr/>
        <p:txBody>
          <a:bodyPr/>
          <a:lstStyle/>
          <a:p>
            <a:r>
              <a:rPr lang="en-IN" dirty="0"/>
              <a:t>BASIC UNDERSTANDING.</a:t>
            </a:r>
            <a:br>
              <a:rPr lang="en-IN" dirty="0"/>
            </a:br>
            <a:r>
              <a:rPr lang="en-IN" u="sng" dirty="0"/>
              <a:t>SYSTEM MODEL</a:t>
            </a:r>
            <a:r>
              <a:rPr lang="en-IN" dirty="0"/>
              <a:t>.</a:t>
            </a:r>
          </a:p>
        </p:txBody>
      </p:sp>
      <p:sp>
        <p:nvSpPr>
          <p:cNvPr id="4" name="Slide Number Placeholder 3">
            <a:extLst>
              <a:ext uri="{FF2B5EF4-FFF2-40B4-BE49-F238E27FC236}">
                <a16:creationId xmlns:a16="http://schemas.microsoft.com/office/drawing/2014/main" id="{9DAB7669-C0C9-41B5-9AA9-9B1BF3FEA322}"/>
              </a:ext>
            </a:extLst>
          </p:cNvPr>
          <p:cNvSpPr>
            <a:spLocks noGrp="1"/>
          </p:cNvSpPr>
          <p:nvPr>
            <p:ph type="sldNum" idx="12"/>
          </p:nvPr>
        </p:nvSpPr>
        <p:spPr>
          <a:xfrm>
            <a:off x="8595300" y="6333300"/>
            <a:ext cx="548700" cy="524700"/>
          </a:xfrm>
        </p:spPr>
        <p:txBody>
          <a:bodyPr/>
          <a:lstStyle/>
          <a:p>
            <a:pPr marL="0" lvl="0" indent="0" algn="r" rtl="0">
              <a:spcBef>
                <a:spcPts val="0"/>
              </a:spcBef>
              <a:spcAft>
                <a:spcPts val="0"/>
              </a:spcAft>
              <a:buNone/>
            </a:pPr>
            <a:fld id="{00000000-1234-1234-1234-123412341234}" type="slidenum">
              <a:rPr lang="en-US" sz="1400" b="1" smtClean="0">
                <a:solidFill>
                  <a:schemeClr val="bg1"/>
                </a:solidFill>
              </a:rPr>
              <a:t>10</a:t>
            </a:fld>
            <a:endParaRPr lang="en-US" sz="1400" b="1" dirty="0">
              <a:solidFill>
                <a:schemeClr val="bg1"/>
              </a:solidFill>
            </a:endParaRPr>
          </a:p>
        </p:txBody>
      </p:sp>
      <p:pic>
        <p:nvPicPr>
          <p:cNvPr id="6" name="Picture 5">
            <a:extLst>
              <a:ext uri="{FF2B5EF4-FFF2-40B4-BE49-F238E27FC236}">
                <a16:creationId xmlns:a16="http://schemas.microsoft.com/office/drawing/2014/main" id="{6FF4ABA2-46D5-4CE0-9B98-FC587D85F905}"/>
              </a:ext>
            </a:extLst>
          </p:cNvPr>
          <p:cNvPicPr>
            <a:picLocks noChangeAspect="1"/>
          </p:cNvPicPr>
          <p:nvPr/>
        </p:nvPicPr>
        <p:blipFill>
          <a:blip r:embed="rId2"/>
          <a:stretch>
            <a:fillRect/>
          </a:stretch>
        </p:blipFill>
        <p:spPr>
          <a:xfrm>
            <a:off x="801535" y="1596962"/>
            <a:ext cx="7265505" cy="4753324"/>
          </a:xfrm>
          <a:prstGeom prst="rect">
            <a:avLst/>
          </a:prstGeom>
        </p:spPr>
      </p:pic>
    </p:spTree>
    <p:extLst>
      <p:ext uri="{BB962C8B-B14F-4D97-AF65-F5344CB8AC3E}">
        <p14:creationId xmlns:p14="http://schemas.microsoft.com/office/powerpoint/2010/main" val="1626149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3"/>
          <p:cNvSpPr txBox="1">
            <a:spLocks noGrp="1"/>
          </p:cNvSpPr>
          <p:nvPr>
            <p:ph type="sldNum" idx="12"/>
          </p:nvPr>
        </p:nvSpPr>
        <p:spPr>
          <a:xfrm>
            <a:off x="8595300" y="6333300"/>
            <a:ext cx="548700" cy="524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sz="1400" b="1">
                <a:solidFill>
                  <a:schemeClr val="lt1"/>
                </a:solidFill>
              </a:rPr>
              <a:t>11</a:t>
            </a:fld>
            <a:endParaRPr sz="1400" b="1" dirty="0">
              <a:solidFill>
                <a:schemeClr val="lt1"/>
              </a:solidFill>
            </a:endParaRPr>
          </a:p>
        </p:txBody>
      </p:sp>
      <p:sp>
        <p:nvSpPr>
          <p:cNvPr id="249" name="Google Shape;249;p23"/>
          <p:cNvSpPr txBox="1"/>
          <p:nvPr/>
        </p:nvSpPr>
        <p:spPr>
          <a:xfrm>
            <a:off x="497436" y="3051266"/>
            <a:ext cx="2281800" cy="76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chivo Narrow"/>
              <a:buNone/>
            </a:pPr>
            <a:endParaRPr sz="2800" b="1" i="0" u="none" strike="noStrike" cap="none" dirty="0">
              <a:solidFill>
                <a:srgbClr val="000000"/>
              </a:solidFill>
              <a:latin typeface="Arial"/>
              <a:ea typeface="Arial"/>
              <a:cs typeface="Arial"/>
              <a:sym typeface="Arial"/>
            </a:endParaRPr>
          </a:p>
        </p:txBody>
      </p:sp>
      <p:sp>
        <p:nvSpPr>
          <p:cNvPr id="250" name="Google Shape;250;p23"/>
          <p:cNvSpPr txBox="1"/>
          <p:nvPr/>
        </p:nvSpPr>
        <p:spPr>
          <a:xfrm>
            <a:off x="948884" y="3799338"/>
            <a:ext cx="7260000" cy="77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chivo Narrow"/>
              <a:buNone/>
            </a:pPr>
            <a:r>
              <a:rPr lang="en-US" sz="1800" b="0" i="0" u="none" strike="noStrike" cap="none" dirty="0">
                <a:solidFill>
                  <a:srgbClr val="000000"/>
                </a:solidFill>
                <a:latin typeface="Arial"/>
                <a:ea typeface="Arial"/>
                <a:cs typeface="Arial"/>
                <a:sym typeface="Arial"/>
              </a:rPr>
              <a:t> </a:t>
            </a:r>
            <a:endParaRPr dirty="0"/>
          </a:p>
        </p:txBody>
      </p:sp>
      <p:sp>
        <p:nvSpPr>
          <p:cNvPr id="251" name="Google Shape;251;p23"/>
          <p:cNvSpPr txBox="1"/>
          <p:nvPr/>
        </p:nvSpPr>
        <p:spPr>
          <a:xfrm>
            <a:off x="497425" y="773400"/>
            <a:ext cx="68436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b="1" u="sng" dirty="0">
                <a:solidFill>
                  <a:schemeClr val="dk1"/>
                </a:solidFill>
                <a:latin typeface="Comfortaa"/>
                <a:ea typeface="Comfortaa"/>
                <a:cs typeface="Comfortaa"/>
                <a:sym typeface="Comfortaa"/>
              </a:rPr>
              <a:t>SYSTEM DESIGN (Part 1)</a:t>
            </a:r>
            <a:endParaRPr sz="2300" b="1" u="sng" dirty="0">
              <a:solidFill>
                <a:schemeClr val="dk1"/>
              </a:solidFill>
              <a:latin typeface="Comfortaa"/>
              <a:ea typeface="Comfortaa"/>
              <a:cs typeface="Comfortaa"/>
              <a:sym typeface="Comfortaa"/>
            </a:endParaRPr>
          </a:p>
        </p:txBody>
      </p:sp>
      <p:pic>
        <p:nvPicPr>
          <p:cNvPr id="3" name="Picture 2">
            <a:extLst>
              <a:ext uri="{FF2B5EF4-FFF2-40B4-BE49-F238E27FC236}">
                <a16:creationId xmlns:a16="http://schemas.microsoft.com/office/drawing/2014/main" id="{144BB415-BC29-4D5E-A932-F145C1C90A37}"/>
              </a:ext>
            </a:extLst>
          </p:cNvPr>
          <p:cNvPicPr>
            <a:picLocks noChangeAspect="1"/>
          </p:cNvPicPr>
          <p:nvPr/>
        </p:nvPicPr>
        <p:blipFill>
          <a:blip r:embed="rId3"/>
          <a:stretch>
            <a:fillRect/>
          </a:stretch>
        </p:blipFill>
        <p:spPr>
          <a:xfrm>
            <a:off x="1592036" y="1808613"/>
            <a:ext cx="5534025" cy="1990725"/>
          </a:xfrm>
          <a:prstGeom prst="rect">
            <a:avLst/>
          </a:prstGeom>
        </p:spPr>
      </p:pic>
      <p:pic>
        <p:nvPicPr>
          <p:cNvPr id="5" name="Picture 4">
            <a:extLst>
              <a:ext uri="{FF2B5EF4-FFF2-40B4-BE49-F238E27FC236}">
                <a16:creationId xmlns:a16="http://schemas.microsoft.com/office/drawing/2014/main" id="{AE8FC5EA-E43A-4DE3-8D9E-D295FFD98C57}"/>
              </a:ext>
            </a:extLst>
          </p:cNvPr>
          <p:cNvPicPr>
            <a:picLocks noChangeAspect="1"/>
          </p:cNvPicPr>
          <p:nvPr/>
        </p:nvPicPr>
        <p:blipFill>
          <a:blip r:embed="rId4"/>
          <a:stretch>
            <a:fillRect/>
          </a:stretch>
        </p:blipFill>
        <p:spPr>
          <a:xfrm>
            <a:off x="1616500" y="4188288"/>
            <a:ext cx="5724525" cy="933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4"/>
          <p:cNvSpPr txBox="1">
            <a:spLocks noGrp="1"/>
          </p:cNvSpPr>
          <p:nvPr>
            <p:ph type="sldNum" idx="12"/>
          </p:nvPr>
        </p:nvSpPr>
        <p:spPr>
          <a:xfrm>
            <a:off x="8595300" y="6333300"/>
            <a:ext cx="548700" cy="524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sz="1400" b="1">
                <a:solidFill>
                  <a:schemeClr val="lt1"/>
                </a:solidFill>
              </a:rPr>
              <a:t>12</a:t>
            </a:fld>
            <a:endParaRPr sz="1400" b="1" dirty="0">
              <a:solidFill>
                <a:schemeClr val="lt1"/>
              </a:solidFill>
            </a:endParaRPr>
          </a:p>
        </p:txBody>
      </p:sp>
      <p:sp>
        <p:nvSpPr>
          <p:cNvPr id="260" name="Google Shape;260;p24"/>
          <p:cNvSpPr txBox="1"/>
          <p:nvPr/>
        </p:nvSpPr>
        <p:spPr>
          <a:xfrm>
            <a:off x="497436" y="3051266"/>
            <a:ext cx="2281800" cy="76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chivo Narrow"/>
              <a:buNone/>
            </a:pPr>
            <a:endParaRPr sz="2800" b="1" i="0" u="none" strike="noStrike" cap="none" dirty="0">
              <a:solidFill>
                <a:srgbClr val="000000"/>
              </a:solidFill>
              <a:latin typeface="Arial"/>
              <a:ea typeface="Arial"/>
              <a:cs typeface="Arial"/>
              <a:sym typeface="Arial"/>
            </a:endParaRPr>
          </a:p>
        </p:txBody>
      </p:sp>
      <p:sp>
        <p:nvSpPr>
          <p:cNvPr id="261" name="Google Shape;261;p24"/>
          <p:cNvSpPr txBox="1"/>
          <p:nvPr/>
        </p:nvSpPr>
        <p:spPr>
          <a:xfrm>
            <a:off x="948884" y="3799338"/>
            <a:ext cx="7260000" cy="77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chivo Narrow"/>
              <a:buNone/>
            </a:pPr>
            <a:r>
              <a:rPr lang="en-US" sz="1800" b="0" i="0" u="none" strike="noStrike" cap="none" dirty="0">
                <a:solidFill>
                  <a:srgbClr val="000000"/>
                </a:solidFill>
                <a:latin typeface="Arial"/>
                <a:ea typeface="Arial"/>
                <a:cs typeface="Arial"/>
                <a:sym typeface="Arial"/>
              </a:rPr>
              <a:t> </a:t>
            </a:r>
            <a:endParaRPr dirty="0"/>
          </a:p>
        </p:txBody>
      </p:sp>
      <p:sp>
        <p:nvSpPr>
          <p:cNvPr id="262" name="Google Shape;262;p24"/>
          <p:cNvSpPr txBox="1"/>
          <p:nvPr/>
        </p:nvSpPr>
        <p:spPr>
          <a:xfrm>
            <a:off x="705769" y="1149104"/>
            <a:ext cx="68436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b="1" u="sng" dirty="0">
                <a:solidFill>
                  <a:schemeClr val="dk1"/>
                </a:solidFill>
                <a:latin typeface="Comfortaa"/>
                <a:ea typeface="Comfortaa"/>
                <a:cs typeface="Comfortaa"/>
                <a:sym typeface="Comfortaa"/>
              </a:rPr>
              <a:t>SYSTEM DESIGN (Part 2)</a:t>
            </a:r>
            <a:endParaRPr sz="2300" b="1" u="sng" dirty="0">
              <a:solidFill>
                <a:schemeClr val="dk1"/>
              </a:solidFill>
              <a:latin typeface="Comfortaa"/>
              <a:ea typeface="Comfortaa"/>
              <a:cs typeface="Comfortaa"/>
              <a:sym typeface="Comfortaa"/>
            </a:endParaRPr>
          </a:p>
        </p:txBody>
      </p:sp>
      <p:pic>
        <p:nvPicPr>
          <p:cNvPr id="3" name="Picture 2">
            <a:extLst>
              <a:ext uri="{FF2B5EF4-FFF2-40B4-BE49-F238E27FC236}">
                <a16:creationId xmlns:a16="http://schemas.microsoft.com/office/drawing/2014/main" id="{65E04CFE-780A-4726-ACC6-0AA72E631BE4}"/>
              </a:ext>
            </a:extLst>
          </p:cNvPr>
          <p:cNvPicPr>
            <a:picLocks noChangeAspect="1"/>
          </p:cNvPicPr>
          <p:nvPr/>
        </p:nvPicPr>
        <p:blipFill>
          <a:blip r:embed="rId3"/>
          <a:stretch>
            <a:fillRect/>
          </a:stretch>
        </p:blipFill>
        <p:spPr>
          <a:xfrm>
            <a:off x="1136790" y="2382315"/>
            <a:ext cx="6638925" cy="2085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5"/>
          <p:cNvSpPr txBox="1">
            <a:spLocks noGrp="1"/>
          </p:cNvSpPr>
          <p:nvPr>
            <p:ph type="title"/>
          </p:nvPr>
        </p:nvSpPr>
        <p:spPr>
          <a:xfrm>
            <a:off x="396875" y="709100"/>
            <a:ext cx="4460400" cy="112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u="sng" dirty="0">
                <a:latin typeface="Comfortaa"/>
                <a:ea typeface="Comfortaa"/>
                <a:cs typeface="Comfortaa"/>
                <a:sym typeface="Comfortaa"/>
              </a:rPr>
              <a:t>DATA FLOW DIAGRAMS </a:t>
            </a:r>
            <a:endParaRPr sz="2400" u="sng" dirty="0">
              <a:latin typeface="Comfortaa"/>
              <a:ea typeface="Comfortaa"/>
              <a:cs typeface="Comfortaa"/>
              <a:sym typeface="Comfortaa"/>
            </a:endParaRPr>
          </a:p>
        </p:txBody>
      </p:sp>
      <p:sp>
        <p:nvSpPr>
          <p:cNvPr id="270" name="Google Shape;270;p25"/>
          <p:cNvSpPr txBox="1">
            <a:spLocks noGrp="1"/>
          </p:cNvSpPr>
          <p:nvPr>
            <p:ph type="sldNum" idx="12"/>
          </p:nvPr>
        </p:nvSpPr>
        <p:spPr>
          <a:xfrm>
            <a:off x="8595300" y="6333300"/>
            <a:ext cx="548700" cy="524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sz="1400" b="1">
                <a:solidFill>
                  <a:schemeClr val="lt1"/>
                </a:solidFill>
              </a:rPr>
              <a:t>13</a:t>
            </a:fld>
            <a:endParaRPr sz="1400" b="1" dirty="0">
              <a:solidFill>
                <a:schemeClr val="lt1"/>
              </a:solidFill>
            </a:endParaRPr>
          </a:p>
        </p:txBody>
      </p:sp>
      <p:sp>
        <p:nvSpPr>
          <p:cNvPr id="271" name="Google Shape;271;p25"/>
          <p:cNvSpPr txBox="1"/>
          <p:nvPr/>
        </p:nvSpPr>
        <p:spPr>
          <a:xfrm>
            <a:off x="863162" y="1563692"/>
            <a:ext cx="5205900" cy="7779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800"/>
              </a:spcAft>
              <a:buClr>
                <a:schemeClr val="dk1"/>
              </a:buClr>
              <a:buSzPts val="1100"/>
              <a:buFont typeface="Arial"/>
              <a:buNone/>
            </a:pPr>
            <a:r>
              <a:rPr lang="en-US" sz="2000" b="1" u="sng" dirty="0">
                <a:solidFill>
                  <a:schemeClr val="dk1"/>
                </a:solidFill>
                <a:latin typeface="Comfortaa"/>
                <a:ea typeface="Comfortaa"/>
                <a:cs typeface="Comfortaa"/>
                <a:sym typeface="Comfortaa"/>
              </a:rPr>
              <a:t>LEVEL 0:</a:t>
            </a:r>
            <a:endParaRPr sz="2000" b="1" u="sng" dirty="0">
              <a:latin typeface="Comfortaa"/>
              <a:ea typeface="Comfortaa"/>
              <a:cs typeface="Comfortaa"/>
              <a:sym typeface="Comfortaa"/>
            </a:endParaRPr>
          </a:p>
        </p:txBody>
      </p:sp>
      <p:sp>
        <p:nvSpPr>
          <p:cNvPr id="272" name="Google Shape;272;p25"/>
          <p:cNvSpPr txBox="1"/>
          <p:nvPr/>
        </p:nvSpPr>
        <p:spPr>
          <a:xfrm>
            <a:off x="1417550" y="2547950"/>
            <a:ext cx="7325700" cy="288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chivo Narrow"/>
              <a:buNone/>
            </a:pPr>
            <a:endParaRPr sz="1800" b="0" i="0" u="none" strike="noStrike" cap="none" dirty="0">
              <a:solidFill>
                <a:srgbClr val="7F7F7F"/>
              </a:solidFill>
              <a:latin typeface="Arial"/>
              <a:ea typeface="Arial"/>
              <a:cs typeface="Arial"/>
              <a:sym typeface="Arial"/>
            </a:endParaRPr>
          </a:p>
        </p:txBody>
      </p:sp>
      <p:sp>
        <p:nvSpPr>
          <p:cNvPr id="273" name="Google Shape;273;p25"/>
          <p:cNvSpPr txBox="1"/>
          <p:nvPr/>
        </p:nvSpPr>
        <p:spPr>
          <a:xfrm>
            <a:off x="563123" y="3835820"/>
            <a:ext cx="5505937" cy="7777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chivo Narrow"/>
              <a:buNone/>
            </a:pPr>
            <a:endParaRPr sz="1800" b="0" i="0" u="none" strike="noStrike" cap="none" dirty="0">
              <a:solidFill>
                <a:srgbClr val="7F7F7F"/>
              </a:solidFill>
              <a:latin typeface="Arial"/>
              <a:ea typeface="Arial"/>
              <a:cs typeface="Arial"/>
              <a:sym typeface="Arial"/>
            </a:endParaRPr>
          </a:p>
        </p:txBody>
      </p:sp>
      <p:sp>
        <p:nvSpPr>
          <p:cNvPr id="274" name="Google Shape;274;p25"/>
          <p:cNvSpPr txBox="1"/>
          <p:nvPr/>
        </p:nvSpPr>
        <p:spPr>
          <a:xfrm>
            <a:off x="3237312" y="5029140"/>
            <a:ext cx="5505937" cy="77778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chivo Narrow"/>
              <a:buNone/>
            </a:pPr>
            <a:endParaRPr sz="28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chivo Narrow"/>
              <a:buNone/>
            </a:pPr>
            <a:endParaRPr sz="1800" b="0" i="0" u="none" strike="noStrike" cap="none" dirty="0">
              <a:solidFill>
                <a:srgbClr val="7F7F7F"/>
              </a:solidFill>
              <a:latin typeface="Arial"/>
              <a:ea typeface="Arial"/>
              <a:cs typeface="Arial"/>
              <a:sym typeface="Arial"/>
            </a:endParaRPr>
          </a:p>
        </p:txBody>
      </p:sp>
      <p:pic>
        <p:nvPicPr>
          <p:cNvPr id="3" name="Picture 2">
            <a:extLst>
              <a:ext uri="{FF2B5EF4-FFF2-40B4-BE49-F238E27FC236}">
                <a16:creationId xmlns:a16="http://schemas.microsoft.com/office/drawing/2014/main" id="{64955D23-107F-4115-AD4A-B22875B24EDE}"/>
              </a:ext>
            </a:extLst>
          </p:cNvPr>
          <p:cNvPicPr>
            <a:picLocks noChangeAspect="1"/>
          </p:cNvPicPr>
          <p:nvPr/>
        </p:nvPicPr>
        <p:blipFill>
          <a:blip r:embed="rId3"/>
          <a:stretch>
            <a:fillRect/>
          </a:stretch>
        </p:blipFill>
        <p:spPr>
          <a:xfrm>
            <a:off x="1662112" y="2566987"/>
            <a:ext cx="6338504" cy="18776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6"/>
          <p:cNvSpPr txBox="1">
            <a:spLocks noGrp="1"/>
          </p:cNvSpPr>
          <p:nvPr>
            <p:ph type="sldNum" idx="12"/>
          </p:nvPr>
        </p:nvSpPr>
        <p:spPr>
          <a:xfrm>
            <a:off x="8595300" y="6333300"/>
            <a:ext cx="548700" cy="524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sz="1400" b="1">
                <a:solidFill>
                  <a:schemeClr val="lt1"/>
                </a:solidFill>
              </a:rPr>
              <a:t>14</a:t>
            </a:fld>
            <a:endParaRPr sz="1400" b="1" dirty="0">
              <a:solidFill>
                <a:schemeClr val="lt1"/>
              </a:solidFill>
            </a:endParaRPr>
          </a:p>
        </p:txBody>
      </p:sp>
      <p:sp>
        <p:nvSpPr>
          <p:cNvPr id="281" name="Google Shape;281;p26"/>
          <p:cNvSpPr txBox="1"/>
          <p:nvPr/>
        </p:nvSpPr>
        <p:spPr>
          <a:xfrm>
            <a:off x="1415175" y="1905125"/>
            <a:ext cx="7325700" cy="288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chivo Narrow"/>
              <a:buNone/>
            </a:pPr>
            <a:endParaRPr sz="1800" b="0" i="0" u="none" strike="noStrike" cap="none" dirty="0">
              <a:solidFill>
                <a:srgbClr val="7F7F7F"/>
              </a:solidFill>
              <a:latin typeface="Arial"/>
              <a:ea typeface="Arial"/>
              <a:cs typeface="Arial"/>
              <a:sym typeface="Arial"/>
            </a:endParaRPr>
          </a:p>
        </p:txBody>
      </p:sp>
      <p:sp>
        <p:nvSpPr>
          <p:cNvPr id="282" name="Google Shape;282;p26"/>
          <p:cNvSpPr txBox="1"/>
          <p:nvPr/>
        </p:nvSpPr>
        <p:spPr>
          <a:xfrm>
            <a:off x="563123" y="3835820"/>
            <a:ext cx="5505900" cy="77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chivo Narrow"/>
              <a:buNone/>
            </a:pPr>
            <a:endParaRPr sz="1800" b="0" i="0" u="none" strike="noStrike" cap="none" dirty="0">
              <a:solidFill>
                <a:srgbClr val="7F7F7F"/>
              </a:solidFill>
              <a:latin typeface="Arial"/>
              <a:ea typeface="Arial"/>
              <a:cs typeface="Arial"/>
              <a:sym typeface="Arial"/>
            </a:endParaRPr>
          </a:p>
        </p:txBody>
      </p:sp>
      <p:sp>
        <p:nvSpPr>
          <p:cNvPr id="283" name="Google Shape;283;p26"/>
          <p:cNvSpPr txBox="1"/>
          <p:nvPr/>
        </p:nvSpPr>
        <p:spPr>
          <a:xfrm>
            <a:off x="3237312" y="5029140"/>
            <a:ext cx="5505900" cy="77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chivo Narrow"/>
              <a:buNone/>
            </a:pPr>
            <a:endParaRPr sz="28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chivo Narrow"/>
              <a:buNone/>
            </a:pPr>
            <a:endParaRPr sz="1800" b="0" i="0" u="none" strike="noStrike" cap="none" dirty="0">
              <a:solidFill>
                <a:srgbClr val="7F7F7F"/>
              </a:solidFill>
              <a:latin typeface="Arial"/>
              <a:ea typeface="Arial"/>
              <a:cs typeface="Arial"/>
              <a:sym typeface="Arial"/>
            </a:endParaRPr>
          </a:p>
        </p:txBody>
      </p:sp>
      <p:sp>
        <p:nvSpPr>
          <p:cNvPr id="285" name="Google Shape;285;p26"/>
          <p:cNvSpPr txBox="1"/>
          <p:nvPr/>
        </p:nvSpPr>
        <p:spPr>
          <a:xfrm>
            <a:off x="636937" y="1480567"/>
            <a:ext cx="5205900" cy="7779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800"/>
              </a:spcAft>
              <a:buClr>
                <a:schemeClr val="dk1"/>
              </a:buClr>
              <a:buSzPts val="1100"/>
              <a:buFont typeface="Arial"/>
              <a:buNone/>
            </a:pPr>
            <a:r>
              <a:rPr lang="en-US" sz="2000" b="1" u="sng" dirty="0">
                <a:solidFill>
                  <a:schemeClr val="dk1"/>
                </a:solidFill>
                <a:latin typeface="Comfortaa"/>
                <a:ea typeface="Comfortaa"/>
                <a:cs typeface="Comfortaa"/>
                <a:sym typeface="Comfortaa"/>
              </a:rPr>
              <a:t>LEVEL 1:</a:t>
            </a:r>
            <a:endParaRPr sz="2000" b="1" u="sng" dirty="0">
              <a:latin typeface="Comfortaa"/>
              <a:ea typeface="Comfortaa"/>
              <a:cs typeface="Comfortaa"/>
              <a:sym typeface="Comfortaa"/>
            </a:endParaRPr>
          </a:p>
        </p:txBody>
      </p:sp>
      <p:sp>
        <p:nvSpPr>
          <p:cNvPr id="286" name="Google Shape;286;p26"/>
          <p:cNvSpPr txBox="1">
            <a:spLocks noGrp="1"/>
          </p:cNvSpPr>
          <p:nvPr>
            <p:ph type="title"/>
          </p:nvPr>
        </p:nvSpPr>
        <p:spPr>
          <a:xfrm>
            <a:off x="396875" y="709100"/>
            <a:ext cx="4460400" cy="112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u="sng" dirty="0">
                <a:latin typeface="Comfortaa"/>
                <a:ea typeface="Comfortaa"/>
                <a:cs typeface="Comfortaa"/>
                <a:sym typeface="Comfortaa"/>
              </a:rPr>
              <a:t>DATA FLOW DIAGRAMS </a:t>
            </a:r>
            <a:endParaRPr sz="2400" u="sng" dirty="0">
              <a:latin typeface="Comfortaa"/>
              <a:ea typeface="Comfortaa"/>
              <a:cs typeface="Comfortaa"/>
              <a:sym typeface="Comfortaa"/>
            </a:endParaRPr>
          </a:p>
        </p:txBody>
      </p:sp>
      <p:pic>
        <p:nvPicPr>
          <p:cNvPr id="4" name="Picture 3">
            <a:extLst>
              <a:ext uri="{FF2B5EF4-FFF2-40B4-BE49-F238E27FC236}">
                <a16:creationId xmlns:a16="http://schemas.microsoft.com/office/drawing/2014/main" id="{8B528089-1304-40B3-A350-C89A0D7A761C}"/>
              </a:ext>
            </a:extLst>
          </p:cNvPr>
          <p:cNvPicPr>
            <a:picLocks noChangeAspect="1"/>
          </p:cNvPicPr>
          <p:nvPr/>
        </p:nvPicPr>
        <p:blipFill>
          <a:blip r:embed="rId3"/>
          <a:stretch>
            <a:fillRect/>
          </a:stretch>
        </p:blipFill>
        <p:spPr>
          <a:xfrm>
            <a:off x="1614487" y="2272283"/>
            <a:ext cx="5915025" cy="31051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7"/>
          <p:cNvSpPr txBox="1">
            <a:spLocks noGrp="1"/>
          </p:cNvSpPr>
          <p:nvPr>
            <p:ph type="sldNum" idx="12"/>
          </p:nvPr>
        </p:nvSpPr>
        <p:spPr>
          <a:xfrm>
            <a:off x="8595300" y="6333300"/>
            <a:ext cx="548700" cy="524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sz="1400" b="1">
                <a:solidFill>
                  <a:schemeClr val="bg1"/>
                </a:solidFill>
              </a:rPr>
              <a:t>15</a:t>
            </a:fld>
            <a:endParaRPr sz="1400" b="1" dirty="0">
              <a:solidFill>
                <a:schemeClr val="bg1"/>
              </a:solidFill>
            </a:endParaRPr>
          </a:p>
        </p:txBody>
      </p:sp>
      <p:sp>
        <p:nvSpPr>
          <p:cNvPr id="292" name="Google Shape;292;p27"/>
          <p:cNvSpPr txBox="1"/>
          <p:nvPr/>
        </p:nvSpPr>
        <p:spPr>
          <a:xfrm>
            <a:off x="909150" y="2215235"/>
            <a:ext cx="7325700" cy="288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chivo Narrow"/>
              <a:buNone/>
            </a:pPr>
            <a:endParaRPr sz="1800" b="0" i="0" u="none" strike="noStrike" cap="none" dirty="0">
              <a:solidFill>
                <a:srgbClr val="7F7F7F"/>
              </a:solidFill>
              <a:latin typeface="Arial"/>
              <a:ea typeface="Arial"/>
              <a:cs typeface="Arial"/>
              <a:sym typeface="Arial"/>
            </a:endParaRPr>
          </a:p>
        </p:txBody>
      </p:sp>
      <p:sp>
        <p:nvSpPr>
          <p:cNvPr id="293" name="Google Shape;293;p27"/>
          <p:cNvSpPr txBox="1"/>
          <p:nvPr/>
        </p:nvSpPr>
        <p:spPr>
          <a:xfrm>
            <a:off x="563123" y="3835820"/>
            <a:ext cx="5505900" cy="77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chivo Narrow"/>
              <a:buNone/>
            </a:pPr>
            <a:endParaRPr sz="1800" b="0" i="0" u="none" strike="noStrike" cap="none" dirty="0">
              <a:solidFill>
                <a:srgbClr val="7F7F7F"/>
              </a:solidFill>
              <a:latin typeface="Arial"/>
              <a:ea typeface="Arial"/>
              <a:cs typeface="Arial"/>
              <a:sym typeface="Arial"/>
            </a:endParaRPr>
          </a:p>
        </p:txBody>
      </p:sp>
      <p:sp>
        <p:nvSpPr>
          <p:cNvPr id="295" name="Google Shape;295;p27"/>
          <p:cNvSpPr txBox="1">
            <a:spLocks noGrp="1"/>
          </p:cNvSpPr>
          <p:nvPr>
            <p:ph type="title"/>
          </p:nvPr>
        </p:nvSpPr>
        <p:spPr>
          <a:xfrm>
            <a:off x="396875" y="709100"/>
            <a:ext cx="4460400" cy="112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u="sng" dirty="0">
                <a:latin typeface="Comfortaa"/>
                <a:ea typeface="Comfortaa"/>
                <a:cs typeface="Comfortaa"/>
                <a:sym typeface="Comfortaa"/>
              </a:rPr>
              <a:t>DATA FLOW DIAGRAMS</a:t>
            </a:r>
            <a:r>
              <a:rPr lang="en-US" sz="2400" dirty="0">
                <a:latin typeface="Comfortaa"/>
                <a:ea typeface="Comfortaa"/>
                <a:cs typeface="Comfortaa"/>
                <a:sym typeface="Comfortaa"/>
              </a:rPr>
              <a:t> </a:t>
            </a:r>
          </a:p>
        </p:txBody>
      </p:sp>
      <p:sp>
        <p:nvSpPr>
          <p:cNvPr id="296" name="Google Shape;296;p27"/>
          <p:cNvSpPr txBox="1"/>
          <p:nvPr/>
        </p:nvSpPr>
        <p:spPr>
          <a:xfrm>
            <a:off x="863162" y="1411292"/>
            <a:ext cx="5205900" cy="7779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800"/>
              </a:spcAft>
              <a:buClr>
                <a:schemeClr val="dk1"/>
              </a:buClr>
              <a:buSzPts val="1100"/>
              <a:buFont typeface="Arial"/>
              <a:buNone/>
            </a:pPr>
            <a:r>
              <a:rPr lang="en-US" sz="2000" b="1" u="sng" dirty="0">
                <a:solidFill>
                  <a:schemeClr val="dk1"/>
                </a:solidFill>
                <a:latin typeface="Comfortaa"/>
                <a:ea typeface="Comfortaa"/>
                <a:cs typeface="Comfortaa"/>
                <a:sym typeface="Comfortaa"/>
              </a:rPr>
              <a:t>LEVEL 2:</a:t>
            </a:r>
            <a:endParaRPr sz="2000" b="1" u="sng" dirty="0">
              <a:latin typeface="Comfortaa"/>
              <a:ea typeface="Comfortaa"/>
              <a:cs typeface="Comfortaa"/>
              <a:sym typeface="Comfortaa"/>
            </a:endParaRPr>
          </a:p>
        </p:txBody>
      </p:sp>
      <p:pic>
        <p:nvPicPr>
          <p:cNvPr id="3" name="Picture 2">
            <a:extLst>
              <a:ext uri="{FF2B5EF4-FFF2-40B4-BE49-F238E27FC236}">
                <a16:creationId xmlns:a16="http://schemas.microsoft.com/office/drawing/2014/main" id="{7F4DE121-7A97-43BE-BD1B-610A5EA555BE}"/>
              </a:ext>
            </a:extLst>
          </p:cNvPr>
          <p:cNvPicPr>
            <a:picLocks noChangeAspect="1"/>
          </p:cNvPicPr>
          <p:nvPr/>
        </p:nvPicPr>
        <p:blipFill>
          <a:blip r:embed="rId3"/>
          <a:stretch>
            <a:fillRect/>
          </a:stretch>
        </p:blipFill>
        <p:spPr>
          <a:xfrm>
            <a:off x="1741808" y="2082447"/>
            <a:ext cx="5915025" cy="3152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0"/>
          <p:cNvSpPr txBox="1">
            <a:spLocks noGrp="1"/>
          </p:cNvSpPr>
          <p:nvPr>
            <p:ph type="sldNum" idx="12"/>
          </p:nvPr>
        </p:nvSpPr>
        <p:spPr>
          <a:xfrm>
            <a:off x="8595300" y="6333300"/>
            <a:ext cx="548700" cy="524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sz="1400" b="1">
                <a:solidFill>
                  <a:schemeClr val="bg1"/>
                </a:solidFill>
              </a:rPr>
              <a:t>16</a:t>
            </a:fld>
            <a:endParaRPr sz="1400" b="1" dirty="0">
              <a:solidFill>
                <a:schemeClr val="bg1"/>
              </a:solidFill>
            </a:endParaRPr>
          </a:p>
        </p:txBody>
      </p:sp>
      <p:sp>
        <p:nvSpPr>
          <p:cNvPr id="323" name="Google Shape;323;p30"/>
          <p:cNvSpPr txBox="1"/>
          <p:nvPr/>
        </p:nvSpPr>
        <p:spPr>
          <a:xfrm>
            <a:off x="295275" y="652450"/>
            <a:ext cx="6643800" cy="6714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800"/>
              </a:spcAft>
              <a:buNone/>
            </a:pPr>
            <a:r>
              <a:rPr lang="en-US" sz="2300" b="1" dirty="0">
                <a:solidFill>
                  <a:schemeClr val="dk1"/>
                </a:solidFill>
                <a:latin typeface="Comfortaa"/>
                <a:ea typeface="Comfortaa"/>
                <a:cs typeface="Comfortaa"/>
                <a:sym typeface="Comfortaa"/>
              </a:rPr>
              <a:t>ARCHITECTURAL DESIGN</a:t>
            </a:r>
            <a:endParaRPr sz="2300" b="1" dirty="0">
              <a:latin typeface="Comfortaa"/>
              <a:ea typeface="Comfortaa"/>
              <a:cs typeface="Comfortaa"/>
              <a:sym typeface="Comfortaa"/>
            </a:endParaRPr>
          </a:p>
        </p:txBody>
      </p:sp>
      <p:sp>
        <p:nvSpPr>
          <p:cNvPr id="324" name="Google Shape;324;p30"/>
          <p:cNvSpPr txBox="1"/>
          <p:nvPr/>
        </p:nvSpPr>
        <p:spPr>
          <a:xfrm>
            <a:off x="296250" y="1247650"/>
            <a:ext cx="8648700" cy="10050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800"/>
              </a:spcAft>
              <a:buNone/>
            </a:pPr>
            <a:r>
              <a:rPr lang="en-US" sz="2000" dirty="0">
                <a:solidFill>
                  <a:schemeClr val="dk1"/>
                </a:solidFill>
                <a:latin typeface="Quicksand"/>
                <a:ea typeface="Quicksand"/>
                <a:cs typeface="Quicksand"/>
                <a:sym typeface="Quicksand"/>
              </a:rPr>
              <a:t>Represents the structure of data and program components that are required to build the software. (Tier-ed architecture)</a:t>
            </a:r>
            <a:endParaRPr sz="2000" dirty="0">
              <a:latin typeface="Quicksand"/>
              <a:ea typeface="Quicksand"/>
              <a:cs typeface="Quicksand"/>
              <a:sym typeface="Quicksand"/>
            </a:endParaRPr>
          </a:p>
        </p:txBody>
      </p:sp>
      <p:sp>
        <p:nvSpPr>
          <p:cNvPr id="325" name="Google Shape;325;p30"/>
          <p:cNvSpPr txBox="1"/>
          <p:nvPr/>
        </p:nvSpPr>
        <p:spPr>
          <a:xfrm>
            <a:off x="328625" y="2357450"/>
            <a:ext cx="4329000" cy="595200"/>
          </a:xfrm>
          <a:prstGeom prst="rect">
            <a:avLst/>
          </a:prstGeom>
          <a:noFill/>
          <a:ln>
            <a:noFill/>
          </a:ln>
        </p:spPr>
        <p:txBody>
          <a:bodyPr spcFirstLastPara="1" wrap="square" lIns="91425" tIns="91425" rIns="91425" bIns="91425" anchor="t" anchorCtr="0">
            <a:noAutofit/>
          </a:bodyPr>
          <a:lstStyle/>
          <a:p>
            <a:pPr marL="0" lvl="0" indent="0" algn="l" rtl="0">
              <a:lnSpc>
                <a:spcPct val="155000"/>
              </a:lnSpc>
              <a:spcBef>
                <a:spcPts val="0"/>
              </a:spcBef>
              <a:spcAft>
                <a:spcPts val="800"/>
              </a:spcAft>
              <a:buNone/>
            </a:pPr>
            <a:r>
              <a:rPr lang="en-US" sz="2100" b="1" dirty="0">
                <a:solidFill>
                  <a:schemeClr val="dk1"/>
                </a:solidFill>
                <a:latin typeface="Quicksand"/>
                <a:ea typeface="Quicksand"/>
                <a:cs typeface="Quicksand"/>
                <a:sym typeface="Quicksand"/>
              </a:rPr>
              <a:t>4-tier Architecture in use:</a:t>
            </a:r>
            <a:endParaRPr sz="2100" b="1" dirty="0">
              <a:latin typeface="Quicksand"/>
              <a:ea typeface="Quicksand"/>
              <a:cs typeface="Quicksand"/>
              <a:sym typeface="Quicksand"/>
            </a:endParaRPr>
          </a:p>
        </p:txBody>
      </p:sp>
      <p:sp>
        <p:nvSpPr>
          <p:cNvPr id="326" name="Google Shape;326;p30"/>
          <p:cNvSpPr txBox="1"/>
          <p:nvPr/>
        </p:nvSpPr>
        <p:spPr>
          <a:xfrm>
            <a:off x="242900" y="2886075"/>
            <a:ext cx="4414800" cy="3000000"/>
          </a:xfrm>
          <a:prstGeom prst="rect">
            <a:avLst/>
          </a:prstGeom>
          <a:noFill/>
          <a:ln>
            <a:noFill/>
          </a:ln>
        </p:spPr>
        <p:txBody>
          <a:bodyPr spcFirstLastPara="1" wrap="square" lIns="91425" tIns="91425" rIns="91425" bIns="91425" anchor="t" anchorCtr="0">
            <a:noAutofit/>
          </a:bodyPr>
          <a:lstStyle/>
          <a:p>
            <a:pPr marL="457200" lvl="0" indent="-381000" algn="l" rtl="0">
              <a:lnSpc>
                <a:spcPct val="155000"/>
              </a:lnSpc>
              <a:spcBef>
                <a:spcPts val="0"/>
              </a:spcBef>
              <a:spcAft>
                <a:spcPts val="0"/>
              </a:spcAft>
              <a:buClr>
                <a:schemeClr val="dk1"/>
              </a:buClr>
              <a:buSzPts val="2400"/>
              <a:buFont typeface="Quicksand"/>
              <a:buChar char="●"/>
            </a:pPr>
            <a:r>
              <a:rPr lang="en-US" sz="2400" dirty="0">
                <a:solidFill>
                  <a:schemeClr val="dk1"/>
                </a:solidFill>
                <a:latin typeface="Quicksand"/>
                <a:ea typeface="Quicksand"/>
                <a:cs typeface="Quicksand"/>
                <a:sym typeface="Quicksand"/>
              </a:rPr>
              <a:t>Presentation layer (PL)</a:t>
            </a:r>
            <a:endParaRPr sz="2400" dirty="0">
              <a:solidFill>
                <a:schemeClr val="dk1"/>
              </a:solidFill>
              <a:latin typeface="Quicksand"/>
              <a:ea typeface="Quicksand"/>
              <a:cs typeface="Quicksand"/>
              <a:sym typeface="Quicksand"/>
            </a:endParaRPr>
          </a:p>
          <a:p>
            <a:pPr marL="457200" lvl="0" indent="-381000" algn="l" rtl="0">
              <a:lnSpc>
                <a:spcPct val="155000"/>
              </a:lnSpc>
              <a:spcBef>
                <a:spcPts val="0"/>
              </a:spcBef>
              <a:spcAft>
                <a:spcPts val="0"/>
              </a:spcAft>
              <a:buClr>
                <a:schemeClr val="dk1"/>
              </a:buClr>
              <a:buSzPts val="2400"/>
              <a:buFont typeface="Quicksand"/>
              <a:buChar char="●"/>
            </a:pPr>
            <a:r>
              <a:rPr lang="en-US" sz="2400" dirty="0">
                <a:solidFill>
                  <a:schemeClr val="dk1"/>
                </a:solidFill>
                <a:latin typeface="Quicksand"/>
                <a:ea typeface="Quicksand"/>
                <a:cs typeface="Quicksand"/>
                <a:sym typeface="Quicksand"/>
              </a:rPr>
              <a:t>Data service layer (DSL)</a:t>
            </a:r>
            <a:endParaRPr sz="2400" dirty="0">
              <a:solidFill>
                <a:schemeClr val="dk1"/>
              </a:solidFill>
              <a:latin typeface="Quicksand"/>
              <a:ea typeface="Quicksand"/>
              <a:cs typeface="Quicksand"/>
              <a:sym typeface="Quicksand"/>
            </a:endParaRPr>
          </a:p>
          <a:p>
            <a:pPr marL="457200" lvl="0" indent="-381000" algn="l" rtl="0">
              <a:lnSpc>
                <a:spcPct val="155000"/>
              </a:lnSpc>
              <a:spcBef>
                <a:spcPts val="0"/>
              </a:spcBef>
              <a:spcAft>
                <a:spcPts val="0"/>
              </a:spcAft>
              <a:buClr>
                <a:schemeClr val="dk1"/>
              </a:buClr>
              <a:buSzPts val="2400"/>
              <a:buFont typeface="Quicksand"/>
              <a:buChar char="●"/>
            </a:pPr>
            <a:r>
              <a:rPr lang="en-US" sz="2400" dirty="0">
                <a:solidFill>
                  <a:schemeClr val="dk1"/>
                </a:solidFill>
                <a:latin typeface="Quicksand"/>
                <a:ea typeface="Quicksand"/>
                <a:cs typeface="Quicksand"/>
                <a:sym typeface="Quicksand"/>
              </a:rPr>
              <a:t>Business logic layer (BLL)</a:t>
            </a:r>
            <a:endParaRPr sz="2400" dirty="0">
              <a:solidFill>
                <a:schemeClr val="dk1"/>
              </a:solidFill>
              <a:latin typeface="Quicksand"/>
              <a:ea typeface="Quicksand"/>
              <a:cs typeface="Quicksand"/>
              <a:sym typeface="Quicksand"/>
            </a:endParaRPr>
          </a:p>
          <a:p>
            <a:pPr marL="457200" lvl="0" indent="-381000" algn="l" rtl="0">
              <a:lnSpc>
                <a:spcPct val="155000"/>
              </a:lnSpc>
              <a:spcBef>
                <a:spcPts val="0"/>
              </a:spcBef>
              <a:spcAft>
                <a:spcPts val="0"/>
              </a:spcAft>
              <a:buClr>
                <a:schemeClr val="dk1"/>
              </a:buClr>
              <a:buSzPts val="2400"/>
              <a:buFont typeface="Quicksand"/>
              <a:buChar char="●"/>
            </a:pPr>
            <a:r>
              <a:rPr lang="en-US" sz="2400" dirty="0">
                <a:solidFill>
                  <a:schemeClr val="dk1"/>
                </a:solidFill>
                <a:latin typeface="Quicksand"/>
                <a:ea typeface="Quicksand"/>
                <a:cs typeface="Quicksand"/>
                <a:sym typeface="Quicksand"/>
              </a:rPr>
              <a:t>Data access layer (DAL)</a:t>
            </a:r>
            <a:endParaRPr sz="2400" dirty="0">
              <a:solidFill>
                <a:schemeClr val="dk1"/>
              </a:solidFill>
              <a:latin typeface="Quicksand"/>
              <a:ea typeface="Quicksand"/>
              <a:cs typeface="Quicksand"/>
              <a:sym typeface="Quicksand"/>
            </a:endParaRPr>
          </a:p>
          <a:p>
            <a:pPr marL="0" lvl="0" indent="0" algn="l" rtl="0">
              <a:lnSpc>
                <a:spcPct val="155000"/>
              </a:lnSpc>
              <a:spcBef>
                <a:spcPts val="800"/>
              </a:spcBef>
              <a:spcAft>
                <a:spcPts val="800"/>
              </a:spcAft>
              <a:buNone/>
            </a:pPr>
            <a:endParaRPr sz="1900" dirty="0">
              <a:solidFill>
                <a:schemeClr val="dk1"/>
              </a:solidFill>
              <a:latin typeface="Calibri"/>
              <a:ea typeface="Calibri"/>
              <a:cs typeface="Calibri"/>
              <a:sym typeface="Calibri"/>
            </a:endParaRPr>
          </a:p>
        </p:txBody>
      </p:sp>
      <p:pic>
        <p:nvPicPr>
          <p:cNvPr id="327" name="Google Shape;327;p30"/>
          <p:cNvPicPr preferRelativeResize="0"/>
          <p:nvPr/>
        </p:nvPicPr>
        <p:blipFill>
          <a:blip r:embed="rId3">
            <a:alphaModFix/>
          </a:blip>
          <a:stretch>
            <a:fillRect/>
          </a:stretch>
        </p:blipFill>
        <p:spPr>
          <a:xfrm>
            <a:off x="6275250" y="2962275"/>
            <a:ext cx="1452175" cy="14826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1"/>
          <p:cNvSpPr txBox="1">
            <a:spLocks noGrp="1"/>
          </p:cNvSpPr>
          <p:nvPr>
            <p:ph type="title"/>
          </p:nvPr>
        </p:nvSpPr>
        <p:spPr>
          <a:xfrm>
            <a:off x="493962" y="539255"/>
            <a:ext cx="6508800" cy="792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500" u="sng" dirty="0">
                <a:latin typeface="Comfortaa"/>
                <a:ea typeface="Comfortaa"/>
                <a:cs typeface="Comfortaa"/>
                <a:sym typeface="Comfortaa"/>
              </a:rPr>
              <a:t>THREE-TIER</a:t>
            </a:r>
            <a:r>
              <a:rPr lang="en-US" sz="2200" u="sng" dirty="0">
                <a:latin typeface="Comfortaa"/>
                <a:ea typeface="Comfortaa"/>
                <a:cs typeface="Comfortaa"/>
                <a:sym typeface="Comfortaa"/>
              </a:rPr>
              <a:t> </a:t>
            </a:r>
            <a:r>
              <a:rPr lang="en-US" sz="2500" u="sng" dirty="0">
                <a:latin typeface="Comfortaa"/>
                <a:ea typeface="Comfortaa"/>
                <a:cs typeface="Comfortaa"/>
                <a:sym typeface="Comfortaa"/>
              </a:rPr>
              <a:t>ARCHITECTURE</a:t>
            </a:r>
            <a:endParaRPr sz="1700" u="sng" dirty="0">
              <a:latin typeface="Comfortaa"/>
              <a:ea typeface="Comfortaa"/>
              <a:cs typeface="Comfortaa"/>
              <a:sym typeface="Comfortaa"/>
            </a:endParaRPr>
          </a:p>
        </p:txBody>
      </p:sp>
      <p:sp>
        <p:nvSpPr>
          <p:cNvPr id="333" name="Google Shape;333;p31"/>
          <p:cNvSpPr txBox="1">
            <a:spLocks noGrp="1"/>
          </p:cNvSpPr>
          <p:nvPr>
            <p:ph type="sldNum" idx="12"/>
          </p:nvPr>
        </p:nvSpPr>
        <p:spPr>
          <a:xfrm>
            <a:off x="8595300" y="6333300"/>
            <a:ext cx="548700" cy="524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sz="1400" b="1">
                <a:solidFill>
                  <a:schemeClr val="bg1"/>
                </a:solidFill>
              </a:rPr>
              <a:t>17</a:t>
            </a:fld>
            <a:endParaRPr sz="1400" b="1" dirty="0">
              <a:solidFill>
                <a:schemeClr val="bg1"/>
              </a:solidFill>
            </a:endParaRPr>
          </a:p>
        </p:txBody>
      </p:sp>
      <p:pic>
        <p:nvPicPr>
          <p:cNvPr id="3" name="Picture 2">
            <a:extLst>
              <a:ext uri="{FF2B5EF4-FFF2-40B4-BE49-F238E27FC236}">
                <a16:creationId xmlns:a16="http://schemas.microsoft.com/office/drawing/2014/main" id="{DD05AC14-29A2-4BAD-92C6-DD0EF724BEC5}"/>
              </a:ext>
            </a:extLst>
          </p:cNvPr>
          <p:cNvPicPr>
            <a:picLocks noChangeAspect="1"/>
          </p:cNvPicPr>
          <p:nvPr/>
        </p:nvPicPr>
        <p:blipFill>
          <a:blip r:embed="rId3"/>
          <a:stretch>
            <a:fillRect/>
          </a:stretch>
        </p:blipFill>
        <p:spPr>
          <a:xfrm>
            <a:off x="1875454" y="1429138"/>
            <a:ext cx="4963885" cy="44224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19"/>
          <p:cNvSpPr txBox="1">
            <a:spLocks noGrp="1"/>
          </p:cNvSpPr>
          <p:nvPr>
            <p:ph type="sldNum" idx="12"/>
          </p:nvPr>
        </p:nvSpPr>
        <p:spPr>
          <a:xfrm>
            <a:off x="8582611" y="6333300"/>
            <a:ext cx="548700" cy="524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sz="1400" b="1">
                <a:solidFill>
                  <a:schemeClr val="bg1"/>
                </a:solidFill>
              </a:rPr>
              <a:t>18</a:t>
            </a:fld>
            <a:endParaRPr sz="1400" b="1" dirty="0">
              <a:solidFill>
                <a:schemeClr val="bg1"/>
              </a:solidFill>
            </a:endParaRPr>
          </a:p>
        </p:txBody>
      </p:sp>
      <p:sp>
        <p:nvSpPr>
          <p:cNvPr id="208" name="Google Shape;208;p19"/>
          <p:cNvSpPr txBox="1"/>
          <p:nvPr/>
        </p:nvSpPr>
        <p:spPr>
          <a:xfrm>
            <a:off x="1601600" y="2375650"/>
            <a:ext cx="3040200" cy="121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979" dirty="0">
              <a:latin typeface="Quicksand"/>
              <a:ea typeface="Quicksand"/>
              <a:cs typeface="Quicksand"/>
              <a:sym typeface="Quicksand"/>
            </a:endParaRPr>
          </a:p>
        </p:txBody>
      </p:sp>
      <p:pic>
        <p:nvPicPr>
          <p:cNvPr id="209" name="Google Shape;209;p19"/>
          <p:cNvPicPr preferRelativeResize="0"/>
          <p:nvPr/>
        </p:nvPicPr>
        <p:blipFill>
          <a:blip r:embed="rId3">
            <a:alphaModFix/>
          </a:blip>
          <a:stretch>
            <a:fillRect/>
          </a:stretch>
        </p:blipFill>
        <p:spPr>
          <a:xfrm flipH="1">
            <a:off x="7152000" y="399325"/>
            <a:ext cx="1992000" cy="156275"/>
          </a:xfrm>
          <a:prstGeom prst="rect">
            <a:avLst/>
          </a:prstGeom>
          <a:noFill/>
          <a:ln>
            <a:noFill/>
          </a:ln>
        </p:spPr>
      </p:pic>
      <p:pic>
        <p:nvPicPr>
          <p:cNvPr id="215" name="Google Shape;215;p19"/>
          <p:cNvPicPr preferRelativeResize="0"/>
          <p:nvPr/>
        </p:nvPicPr>
        <p:blipFill rotWithShape="1">
          <a:blip r:embed="rId4">
            <a:alphaModFix/>
          </a:blip>
          <a:srcRect t="1783" b="1783"/>
          <a:stretch/>
        </p:blipFill>
        <p:spPr>
          <a:xfrm>
            <a:off x="0" y="0"/>
            <a:ext cx="9144000" cy="6458675"/>
          </a:xfrm>
          <a:prstGeom prst="rect">
            <a:avLst/>
          </a:prstGeom>
          <a:noFill/>
          <a:ln>
            <a:noFill/>
          </a:ln>
        </p:spPr>
      </p:pic>
      <p:sp>
        <p:nvSpPr>
          <p:cNvPr id="216" name="Google Shape;216;p19"/>
          <p:cNvSpPr txBox="1"/>
          <p:nvPr/>
        </p:nvSpPr>
        <p:spPr>
          <a:xfrm>
            <a:off x="1147595" y="1226013"/>
            <a:ext cx="4159800" cy="121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180" dirty="0">
                <a:solidFill>
                  <a:srgbClr val="EFEFEF"/>
                </a:solidFill>
                <a:latin typeface="Comfortaa"/>
                <a:ea typeface="Comfortaa"/>
                <a:cs typeface="Comfortaa"/>
                <a:sym typeface="Comfortaa"/>
              </a:rPr>
              <a:t>DATABASE</a:t>
            </a:r>
            <a:endParaRPr sz="2180" dirty="0">
              <a:solidFill>
                <a:srgbClr val="EFEFEF"/>
              </a:solidFill>
              <a:latin typeface="Comfortaa"/>
              <a:ea typeface="Comfortaa"/>
              <a:cs typeface="Comfortaa"/>
              <a:sym typeface="Comfortaa"/>
            </a:endParaRPr>
          </a:p>
        </p:txBody>
      </p:sp>
      <p:sp>
        <p:nvSpPr>
          <p:cNvPr id="217" name="Google Shape;217;p19"/>
          <p:cNvSpPr txBox="1"/>
          <p:nvPr/>
        </p:nvSpPr>
        <p:spPr>
          <a:xfrm>
            <a:off x="652582" y="1961500"/>
            <a:ext cx="3376246" cy="374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180" dirty="0">
                <a:solidFill>
                  <a:srgbClr val="E69138"/>
                </a:solidFill>
                <a:latin typeface="Quicksand"/>
                <a:ea typeface="Quicksand"/>
                <a:cs typeface="Quicksand"/>
                <a:sym typeface="Quicksand"/>
              </a:rPr>
              <a:t>o</a:t>
            </a:r>
            <a:r>
              <a:rPr lang="en-US" sz="2180" dirty="0">
                <a:solidFill>
                  <a:srgbClr val="D9D9D9"/>
                </a:solidFill>
                <a:latin typeface="Quicksand"/>
                <a:ea typeface="Quicksand"/>
                <a:cs typeface="Quicksand"/>
                <a:sym typeface="Quicksand"/>
              </a:rPr>
              <a:t> </a:t>
            </a:r>
            <a:r>
              <a:rPr lang="en-US" sz="2180" dirty="0">
                <a:solidFill>
                  <a:schemeClr val="accent1"/>
                </a:solidFill>
                <a:latin typeface="Quicksand"/>
                <a:ea typeface="Quicksand"/>
                <a:cs typeface="Quicksand"/>
                <a:sym typeface="Quicksand"/>
              </a:rPr>
              <a:t>As it is a game development project we don’t work on DB design or ER diagrams.</a:t>
            </a:r>
          </a:p>
          <a:p>
            <a:pPr marL="0" marR="0" lvl="0" indent="0" algn="l" rtl="0">
              <a:lnSpc>
                <a:spcPct val="100000"/>
              </a:lnSpc>
              <a:spcBef>
                <a:spcPts val="0"/>
              </a:spcBef>
              <a:spcAft>
                <a:spcPts val="0"/>
              </a:spcAft>
              <a:buNone/>
            </a:pPr>
            <a:endParaRPr lang="en-US" sz="2180" dirty="0">
              <a:solidFill>
                <a:srgbClr val="D9D9D9"/>
              </a:solidFill>
              <a:latin typeface="Quicksand"/>
              <a:ea typeface="Quicksand"/>
              <a:cs typeface="Quicksand"/>
              <a:sym typeface="Quicksand"/>
            </a:endParaRPr>
          </a:p>
          <a:p>
            <a:pPr marL="0" marR="0" lvl="0" indent="0" algn="l" rtl="0">
              <a:lnSpc>
                <a:spcPct val="100000"/>
              </a:lnSpc>
              <a:spcBef>
                <a:spcPts val="0"/>
              </a:spcBef>
              <a:spcAft>
                <a:spcPts val="0"/>
              </a:spcAft>
              <a:buNone/>
            </a:pPr>
            <a:r>
              <a:rPr lang="en-US" sz="2180" dirty="0">
                <a:solidFill>
                  <a:srgbClr val="E69138"/>
                </a:solidFill>
                <a:latin typeface="Quicksand"/>
                <a:ea typeface="Quicksand"/>
                <a:cs typeface="Quicksand"/>
                <a:sym typeface="Quicksand"/>
              </a:rPr>
              <a:t>o But we use cms to </a:t>
            </a:r>
          </a:p>
          <a:p>
            <a:pPr marL="0" marR="0" lvl="0" indent="0" algn="l" rtl="0">
              <a:lnSpc>
                <a:spcPct val="100000"/>
              </a:lnSpc>
              <a:spcBef>
                <a:spcPts val="0"/>
              </a:spcBef>
              <a:spcAft>
                <a:spcPts val="0"/>
              </a:spcAft>
              <a:buNone/>
            </a:pPr>
            <a:r>
              <a:rPr lang="en-US" sz="2180" dirty="0">
                <a:solidFill>
                  <a:srgbClr val="E69138"/>
                </a:solidFill>
                <a:latin typeface="Quicksand"/>
                <a:ea typeface="Quicksand"/>
                <a:cs typeface="Quicksand"/>
                <a:sym typeface="Quicksand"/>
              </a:rPr>
              <a:t>access different worksheets</a:t>
            </a:r>
          </a:p>
          <a:p>
            <a:pPr marL="0" marR="0" lvl="0" indent="0" algn="l" rtl="0">
              <a:lnSpc>
                <a:spcPct val="100000"/>
              </a:lnSpc>
              <a:spcBef>
                <a:spcPts val="0"/>
              </a:spcBef>
              <a:spcAft>
                <a:spcPts val="0"/>
              </a:spcAft>
              <a:buNone/>
            </a:pPr>
            <a:r>
              <a:rPr lang="en-US" sz="2180" dirty="0">
                <a:solidFill>
                  <a:srgbClr val="E69138"/>
                </a:solidFill>
                <a:latin typeface="Quicksand"/>
                <a:ea typeface="Quicksand"/>
                <a:cs typeface="Quicksand"/>
                <a:sym typeface="Quicksand"/>
              </a:rPr>
              <a:t>for implementation.</a:t>
            </a:r>
            <a:endParaRPr lang="en-US" sz="2180" dirty="0">
              <a:solidFill>
                <a:srgbClr val="D9D9D9"/>
              </a:solidFill>
              <a:latin typeface="Quicksand"/>
              <a:ea typeface="Quicksand"/>
              <a:cs typeface="Quicksand"/>
              <a:sym typeface="Quicksand"/>
            </a:endParaRPr>
          </a:p>
        </p:txBody>
      </p:sp>
      <p:pic>
        <p:nvPicPr>
          <p:cNvPr id="219" name="Google Shape;219;p19"/>
          <p:cNvPicPr preferRelativeResize="0"/>
          <p:nvPr/>
        </p:nvPicPr>
        <p:blipFill>
          <a:blip r:embed="rId5">
            <a:alphaModFix/>
          </a:blip>
          <a:stretch>
            <a:fillRect/>
          </a:stretch>
        </p:blipFill>
        <p:spPr>
          <a:xfrm>
            <a:off x="2903862" y="5208825"/>
            <a:ext cx="752475" cy="752475"/>
          </a:xfrm>
          <a:prstGeom prst="rect">
            <a:avLst/>
          </a:prstGeom>
          <a:noFill/>
          <a:ln>
            <a:noFill/>
          </a:ln>
        </p:spPr>
      </p:pic>
      <p:pic>
        <p:nvPicPr>
          <p:cNvPr id="4" name="Picture 3">
            <a:extLst>
              <a:ext uri="{FF2B5EF4-FFF2-40B4-BE49-F238E27FC236}">
                <a16:creationId xmlns:a16="http://schemas.microsoft.com/office/drawing/2014/main" id="{9B00C7DB-0A6B-4C76-98E4-735ED9B26F20}"/>
              </a:ext>
            </a:extLst>
          </p:cNvPr>
          <p:cNvPicPr>
            <a:picLocks noChangeAspect="1"/>
          </p:cNvPicPr>
          <p:nvPr/>
        </p:nvPicPr>
        <p:blipFill>
          <a:blip r:embed="rId6"/>
          <a:stretch>
            <a:fillRect/>
          </a:stretch>
        </p:blipFill>
        <p:spPr>
          <a:xfrm>
            <a:off x="4523841" y="1226013"/>
            <a:ext cx="4333120" cy="2770968"/>
          </a:xfrm>
          <a:prstGeom prst="rect">
            <a:avLst/>
          </a:prstGeom>
        </p:spPr>
      </p:pic>
    </p:spTree>
    <p:extLst>
      <p:ext uri="{BB962C8B-B14F-4D97-AF65-F5344CB8AC3E}">
        <p14:creationId xmlns:p14="http://schemas.microsoft.com/office/powerpoint/2010/main" val="2276649631"/>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2929-ED0F-4798-91A0-695F4B87CD7A}"/>
              </a:ext>
            </a:extLst>
          </p:cNvPr>
          <p:cNvSpPr>
            <a:spLocks noGrp="1"/>
          </p:cNvSpPr>
          <p:nvPr>
            <p:ph type="title"/>
          </p:nvPr>
        </p:nvSpPr>
        <p:spPr/>
        <p:txBody>
          <a:bodyPr/>
          <a:lstStyle/>
          <a:p>
            <a:r>
              <a:rPr lang="en-IN" dirty="0"/>
              <a:t>Finite State Machines: -</a:t>
            </a:r>
          </a:p>
        </p:txBody>
      </p:sp>
      <p:sp>
        <p:nvSpPr>
          <p:cNvPr id="3" name="Text Placeholder 2">
            <a:extLst>
              <a:ext uri="{FF2B5EF4-FFF2-40B4-BE49-F238E27FC236}">
                <a16:creationId xmlns:a16="http://schemas.microsoft.com/office/drawing/2014/main" id="{3BF49462-7758-42B9-BE2B-BEDA5AB91318}"/>
              </a:ext>
            </a:extLst>
          </p:cNvPr>
          <p:cNvSpPr>
            <a:spLocks noGrp="1"/>
          </p:cNvSpPr>
          <p:nvPr>
            <p:ph type="body" idx="1"/>
          </p:nvPr>
        </p:nvSpPr>
        <p:spPr/>
        <p:txBody>
          <a:bodyPr/>
          <a:lstStyle/>
          <a:p>
            <a:pPr>
              <a:buFont typeface="Arial" panose="020B0604020202020204" pitchFamily="34" charset="0"/>
              <a:buChar char="•"/>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is called Finite State automation.</a:t>
            </a:r>
          </a:p>
          <a:p>
            <a:pPr marL="88900" indent="0">
              <a:buNone/>
            </a:pPr>
            <a:endParaRPr lang="en-IN" sz="1800" dirty="0">
              <a:latin typeface="Times New Roman" panose="02020603050405020304" pitchFamily="18" charset="0"/>
              <a:ea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is a computational model that can be implemented with Software &amp; Hardware.</a:t>
            </a:r>
          </a:p>
          <a:p>
            <a:pPr marL="88900" indent="0">
              <a:buNone/>
            </a:pPr>
            <a:endParaRPr lang="en-IN" sz="1800" dirty="0">
              <a:latin typeface="Times New Roman" panose="02020603050405020304" pitchFamily="18" charset="0"/>
              <a:ea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can be used to simulate sequential logic and some computer programs.</a:t>
            </a:r>
          </a:p>
          <a:p>
            <a:pPr marL="88900" indent="0">
              <a:buNone/>
            </a:pPr>
            <a:endParaRPr lang="en-IN" sz="1800" dirty="0">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fontAlgn="base">
              <a:spcBef>
                <a:spcPts val="15"/>
              </a:spcBef>
              <a:spcAft>
                <a:spcPts val="0"/>
              </a:spcAft>
              <a:buFont typeface="Arial" panose="020B0604020202020204" pitchFamily="34" charset="0"/>
              <a:buChar char="•"/>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Transition: -</a:t>
            </a:r>
          </a:p>
          <a:p>
            <a:pPr marL="88900" indent="0" fontAlgn="base">
              <a:spcBef>
                <a:spcPts val="15"/>
              </a:spcBef>
              <a:buNone/>
            </a:pPr>
            <a:endParaRPr lang="en-IN" sz="1800" dirty="0">
              <a:latin typeface="Times New Roman" panose="02020603050405020304" pitchFamily="18" charset="0"/>
              <a:ea typeface="Times New Roman" panose="02020603050405020304" pitchFamily="18" charset="0"/>
              <a:cs typeface="Times New Roman" panose="02020603050405020304" pitchFamily="18" charset="0"/>
            </a:endParaRPr>
          </a:p>
          <a:p>
            <a:pPr marL="88900" indent="0" fontAlgn="base">
              <a:spcBef>
                <a:spcPts val="15"/>
              </a:spcBef>
              <a:buNone/>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rPr>
              <a:t> </a:t>
            </a:r>
            <a:r>
              <a:rPr lang="en-US" sz="1800" dirty="0">
                <a:solidFill>
                  <a:srgbClr val="202124"/>
                </a:solidFill>
                <a:effectLst/>
                <a:latin typeface="Times New Roman" panose="02020603050405020304" pitchFamily="18" charset="0"/>
                <a:ea typeface="Times New Roman" panose="02020603050405020304" pitchFamily="18" charset="0"/>
              </a:rPr>
              <a:t>The process or a period of changing from one state or condition to another.</a:t>
            </a:r>
            <a:endParaRPr lang="en-IN" sz="1800" dirty="0">
              <a:effectLst/>
              <a:latin typeface="Times New Roman" panose="02020603050405020304" pitchFamily="18" charset="0"/>
              <a:ea typeface="Times New Roman" panose="02020603050405020304" pitchFamily="18" charset="0"/>
            </a:endParaRPr>
          </a:p>
          <a:p>
            <a:pPr marL="88900" indent="0">
              <a:buNone/>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8900" indent="0">
              <a:buNone/>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8900" indent="0">
              <a:buNone/>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8900" indent="0">
              <a:buNone/>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8900" indent="0">
              <a:buNone/>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8900" indent="0">
              <a:buNone/>
            </a:pPr>
            <a:endParaRPr lang="en-IN" dirty="0"/>
          </a:p>
        </p:txBody>
      </p:sp>
      <p:sp>
        <p:nvSpPr>
          <p:cNvPr id="4" name="Slide Number Placeholder 3">
            <a:extLst>
              <a:ext uri="{FF2B5EF4-FFF2-40B4-BE49-F238E27FC236}">
                <a16:creationId xmlns:a16="http://schemas.microsoft.com/office/drawing/2014/main" id="{86E95A73-773F-41A8-A097-3E49C141F2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pic>
        <p:nvPicPr>
          <p:cNvPr id="5" name="Picture 4" descr="How does an NFA use epsilon transitions? - Computer Science Stack Exchange">
            <a:extLst>
              <a:ext uri="{FF2B5EF4-FFF2-40B4-BE49-F238E27FC236}">
                <a16:creationId xmlns:a16="http://schemas.microsoft.com/office/drawing/2014/main" id="{65EFEFC6-FA44-4D4D-B70D-F0FFD3BDE37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1930" y="4553183"/>
            <a:ext cx="1544320" cy="1203960"/>
          </a:xfrm>
          <a:prstGeom prst="rect">
            <a:avLst/>
          </a:prstGeom>
          <a:noFill/>
          <a:ln>
            <a:noFill/>
          </a:ln>
        </p:spPr>
      </p:pic>
    </p:spTree>
    <p:extLst>
      <p:ext uri="{BB962C8B-B14F-4D97-AF65-F5344CB8AC3E}">
        <p14:creationId xmlns:p14="http://schemas.microsoft.com/office/powerpoint/2010/main" val="648130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900F5-B7C6-4A91-B659-4F961892E31F}"/>
              </a:ext>
            </a:extLst>
          </p:cNvPr>
          <p:cNvSpPr>
            <a:spLocks noGrp="1"/>
          </p:cNvSpPr>
          <p:nvPr>
            <p:ph type="title"/>
          </p:nvPr>
        </p:nvSpPr>
        <p:spPr>
          <a:xfrm>
            <a:off x="311700" y="334530"/>
            <a:ext cx="8520600" cy="763500"/>
          </a:xfrm>
        </p:spPr>
        <p:txBody>
          <a:bodyPr/>
          <a:lstStyle/>
          <a:p>
            <a:r>
              <a:rPr lang="en-IN" dirty="0"/>
              <a:t>TOPICS DISCUSSED:-</a:t>
            </a:r>
          </a:p>
        </p:txBody>
      </p:sp>
      <p:sp>
        <p:nvSpPr>
          <p:cNvPr id="4" name="Slide Number Placeholder 3">
            <a:extLst>
              <a:ext uri="{FF2B5EF4-FFF2-40B4-BE49-F238E27FC236}">
                <a16:creationId xmlns:a16="http://schemas.microsoft.com/office/drawing/2014/main" id="{63F91C88-EAD0-424B-B229-E7A67645D5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graphicFrame>
        <p:nvGraphicFramePr>
          <p:cNvPr id="10" name="Table 10">
            <a:extLst>
              <a:ext uri="{FF2B5EF4-FFF2-40B4-BE49-F238E27FC236}">
                <a16:creationId xmlns:a16="http://schemas.microsoft.com/office/drawing/2014/main" id="{75211C43-BBC1-4F25-B633-BE4DCE0819AA}"/>
              </a:ext>
            </a:extLst>
          </p:cNvPr>
          <p:cNvGraphicFramePr>
            <a:graphicFrameLocks noGrp="1"/>
          </p:cNvGraphicFramePr>
          <p:nvPr>
            <p:extLst>
              <p:ext uri="{D42A27DB-BD31-4B8C-83A1-F6EECF244321}">
                <p14:modId xmlns:p14="http://schemas.microsoft.com/office/powerpoint/2010/main" val="408494303"/>
              </p:ext>
            </p:extLst>
          </p:nvPr>
        </p:nvGraphicFramePr>
        <p:xfrm>
          <a:off x="1524000" y="1076387"/>
          <a:ext cx="6096000" cy="5177160"/>
        </p:xfrm>
        <a:graphic>
          <a:graphicData uri="http://schemas.openxmlformats.org/drawingml/2006/table">
            <a:tbl>
              <a:tblPr firstRow="1" bandRow="1">
                <a:tableStyleId>{8799B23B-EC83-4686-B30A-512413B5E67A}</a:tableStyleId>
              </a:tblPr>
              <a:tblGrid>
                <a:gridCol w="3048000">
                  <a:extLst>
                    <a:ext uri="{9D8B030D-6E8A-4147-A177-3AD203B41FA5}">
                      <a16:colId xmlns:a16="http://schemas.microsoft.com/office/drawing/2014/main" val="1330434045"/>
                    </a:ext>
                  </a:extLst>
                </a:gridCol>
                <a:gridCol w="3048000">
                  <a:extLst>
                    <a:ext uri="{9D8B030D-6E8A-4147-A177-3AD203B41FA5}">
                      <a16:colId xmlns:a16="http://schemas.microsoft.com/office/drawing/2014/main" val="3589330676"/>
                    </a:ext>
                  </a:extLst>
                </a:gridCol>
              </a:tblGrid>
              <a:tr h="362268">
                <a:tc>
                  <a:txBody>
                    <a:bodyPr/>
                    <a:lstStyle/>
                    <a:p>
                      <a:r>
                        <a:rPr lang="en-IN" dirty="0"/>
                        <a:t>                   TOPICS</a:t>
                      </a:r>
                    </a:p>
                  </a:txBody>
                  <a:tcPr/>
                </a:tc>
                <a:tc>
                  <a:txBody>
                    <a:bodyPr/>
                    <a:lstStyle/>
                    <a:p>
                      <a:r>
                        <a:rPr lang="en-IN" dirty="0"/>
                        <a:t> PAGE NUMBERS</a:t>
                      </a:r>
                    </a:p>
                  </a:txBody>
                  <a:tcPr/>
                </a:tc>
                <a:extLst>
                  <a:ext uri="{0D108BD9-81ED-4DB2-BD59-A6C34878D82A}">
                    <a16:rowId xmlns:a16="http://schemas.microsoft.com/office/drawing/2014/main" val="2655202677"/>
                  </a:ext>
                </a:extLst>
              </a:tr>
              <a:tr h="362268">
                <a:tc>
                  <a:txBody>
                    <a:bodyPr/>
                    <a:lstStyle/>
                    <a:p>
                      <a:r>
                        <a:rPr lang="en-IN" dirty="0"/>
                        <a:t>PROBEMS FACED</a:t>
                      </a:r>
                    </a:p>
                  </a:txBody>
                  <a:tcPr/>
                </a:tc>
                <a:tc>
                  <a:txBody>
                    <a:bodyPr/>
                    <a:lstStyle/>
                    <a:p>
                      <a:r>
                        <a:rPr lang="en-IN" dirty="0"/>
                        <a:t>3</a:t>
                      </a:r>
                    </a:p>
                  </a:txBody>
                  <a:tcPr/>
                </a:tc>
                <a:extLst>
                  <a:ext uri="{0D108BD9-81ED-4DB2-BD59-A6C34878D82A}">
                    <a16:rowId xmlns:a16="http://schemas.microsoft.com/office/drawing/2014/main" val="1259921720"/>
                  </a:ext>
                </a:extLst>
              </a:tr>
              <a:tr h="362268">
                <a:tc>
                  <a:txBody>
                    <a:bodyPr/>
                    <a:lstStyle/>
                    <a:p>
                      <a:r>
                        <a:rPr lang="en-IN" dirty="0"/>
                        <a:t>PROPOSED SYSTEM MODEL</a:t>
                      </a:r>
                    </a:p>
                  </a:txBody>
                  <a:tcPr/>
                </a:tc>
                <a:tc>
                  <a:txBody>
                    <a:bodyPr/>
                    <a:lstStyle/>
                    <a:p>
                      <a:r>
                        <a:rPr lang="en-IN" dirty="0"/>
                        <a:t>4-5</a:t>
                      </a:r>
                    </a:p>
                  </a:txBody>
                  <a:tcPr/>
                </a:tc>
                <a:extLst>
                  <a:ext uri="{0D108BD9-81ED-4DB2-BD59-A6C34878D82A}">
                    <a16:rowId xmlns:a16="http://schemas.microsoft.com/office/drawing/2014/main" val="3580437672"/>
                  </a:ext>
                </a:extLst>
              </a:tr>
              <a:tr h="506183">
                <a:tc>
                  <a:txBody>
                    <a:bodyPr/>
                    <a:lstStyle/>
                    <a:p>
                      <a:r>
                        <a:rPr lang="en-IN" dirty="0"/>
                        <a:t>FUNCTIONAL AND NON FUNCTIONAL REQUIREMENTS</a:t>
                      </a:r>
                    </a:p>
                  </a:txBody>
                  <a:tcPr/>
                </a:tc>
                <a:tc>
                  <a:txBody>
                    <a:bodyPr/>
                    <a:lstStyle/>
                    <a:p>
                      <a:r>
                        <a:rPr lang="en-IN" dirty="0"/>
                        <a:t>6</a:t>
                      </a:r>
                    </a:p>
                  </a:txBody>
                  <a:tcPr/>
                </a:tc>
                <a:extLst>
                  <a:ext uri="{0D108BD9-81ED-4DB2-BD59-A6C34878D82A}">
                    <a16:rowId xmlns:a16="http://schemas.microsoft.com/office/drawing/2014/main" val="2455327042"/>
                  </a:ext>
                </a:extLst>
              </a:tr>
              <a:tr h="5061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SOFTWARE AND HARDWARE REQUIREMENTS</a:t>
                      </a:r>
                      <a:endParaRPr lang="en-US" sz="1400" b="1" dirty="0">
                        <a:latin typeface="Comfortaa"/>
                        <a:ea typeface="Comfortaa"/>
                        <a:cs typeface="Comfortaa"/>
                        <a:sym typeface="Comfortaa"/>
                      </a:endParaRPr>
                    </a:p>
                  </a:txBody>
                  <a:tcPr/>
                </a:tc>
                <a:tc>
                  <a:txBody>
                    <a:bodyPr/>
                    <a:lstStyle/>
                    <a:p>
                      <a:r>
                        <a:rPr lang="en-IN" dirty="0"/>
                        <a:t>7</a:t>
                      </a:r>
                    </a:p>
                  </a:txBody>
                  <a:tcPr/>
                </a:tc>
                <a:extLst>
                  <a:ext uri="{0D108BD9-81ED-4DB2-BD59-A6C34878D82A}">
                    <a16:rowId xmlns:a16="http://schemas.microsoft.com/office/drawing/2014/main" val="3932864953"/>
                  </a:ext>
                </a:extLst>
              </a:tr>
              <a:tr h="362268">
                <a:tc>
                  <a:txBody>
                    <a:bodyPr/>
                    <a:lstStyle/>
                    <a:p>
                      <a:r>
                        <a:rPr lang="en-IN" dirty="0"/>
                        <a:t>SYSTEM MODEL</a:t>
                      </a:r>
                    </a:p>
                  </a:txBody>
                  <a:tcPr/>
                </a:tc>
                <a:tc>
                  <a:txBody>
                    <a:bodyPr/>
                    <a:lstStyle/>
                    <a:p>
                      <a:r>
                        <a:rPr lang="en-IN" dirty="0"/>
                        <a:t>8</a:t>
                      </a:r>
                    </a:p>
                  </a:txBody>
                  <a:tcPr/>
                </a:tc>
                <a:extLst>
                  <a:ext uri="{0D108BD9-81ED-4DB2-BD59-A6C34878D82A}">
                    <a16:rowId xmlns:a16="http://schemas.microsoft.com/office/drawing/2014/main" val="169280960"/>
                  </a:ext>
                </a:extLst>
              </a:tr>
              <a:tr h="362268">
                <a:tc>
                  <a:txBody>
                    <a:bodyPr/>
                    <a:lstStyle/>
                    <a:p>
                      <a:r>
                        <a:rPr lang="en-IN" dirty="0"/>
                        <a:t>SYSTEM DESIGN</a:t>
                      </a:r>
                    </a:p>
                  </a:txBody>
                  <a:tcPr/>
                </a:tc>
                <a:tc>
                  <a:txBody>
                    <a:bodyPr/>
                    <a:lstStyle/>
                    <a:p>
                      <a:r>
                        <a:rPr lang="en-IN" dirty="0"/>
                        <a:t>9-10</a:t>
                      </a:r>
                    </a:p>
                  </a:txBody>
                  <a:tcPr/>
                </a:tc>
                <a:extLst>
                  <a:ext uri="{0D108BD9-81ED-4DB2-BD59-A6C34878D82A}">
                    <a16:rowId xmlns:a16="http://schemas.microsoft.com/office/drawing/2014/main" val="2941201683"/>
                  </a:ext>
                </a:extLst>
              </a:tr>
              <a:tr h="362268">
                <a:tc>
                  <a:txBody>
                    <a:bodyPr/>
                    <a:lstStyle/>
                    <a:p>
                      <a:r>
                        <a:rPr lang="en-IN" dirty="0"/>
                        <a:t>DATA FLOW DIAGARMS</a:t>
                      </a:r>
                    </a:p>
                  </a:txBody>
                  <a:tcPr/>
                </a:tc>
                <a:tc>
                  <a:txBody>
                    <a:bodyPr/>
                    <a:lstStyle/>
                    <a:p>
                      <a:r>
                        <a:rPr lang="en-IN" dirty="0"/>
                        <a:t>11-13</a:t>
                      </a:r>
                    </a:p>
                  </a:txBody>
                  <a:tcPr/>
                </a:tc>
                <a:extLst>
                  <a:ext uri="{0D108BD9-81ED-4DB2-BD59-A6C34878D82A}">
                    <a16:rowId xmlns:a16="http://schemas.microsoft.com/office/drawing/2014/main" val="3109079542"/>
                  </a:ext>
                </a:extLst>
              </a:tr>
              <a:tr h="362268">
                <a:tc>
                  <a:txBody>
                    <a:bodyPr/>
                    <a:lstStyle/>
                    <a:p>
                      <a:r>
                        <a:rPr lang="en-IN" dirty="0"/>
                        <a:t>ARCHITECTURAL DESIGN</a:t>
                      </a:r>
                    </a:p>
                  </a:txBody>
                  <a:tcPr/>
                </a:tc>
                <a:tc>
                  <a:txBody>
                    <a:bodyPr/>
                    <a:lstStyle/>
                    <a:p>
                      <a:r>
                        <a:rPr lang="en-IN" dirty="0"/>
                        <a:t>14-15</a:t>
                      </a:r>
                    </a:p>
                  </a:txBody>
                  <a:tcPr/>
                </a:tc>
                <a:extLst>
                  <a:ext uri="{0D108BD9-81ED-4DB2-BD59-A6C34878D82A}">
                    <a16:rowId xmlns:a16="http://schemas.microsoft.com/office/drawing/2014/main" val="2791807691"/>
                  </a:ext>
                </a:extLst>
              </a:tr>
              <a:tr h="362268">
                <a:tc>
                  <a:txBody>
                    <a:bodyPr/>
                    <a:lstStyle/>
                    <a:p>
                      <a:r>
                        <a:rPr lang="en-IN" dirty="0"/>
                        <a:t>DATABASE</a:t>
                      </a:r>
                    </a:p>
                  </a:txBody>
                  <a:tcPr/>
                </a:tc>
                <a:tc>
                  <a:txBody>
                    <a:bodyPr/>
                    <a:lstStyle/>
                    <a:p>
                      <a:r>
                        <a:rPr lang="en-IN" dirty="0"/>
                        <a:t>16</a:t>
                      </a:r>
                    </a:p>
                  </a:txBody>
                  <a:tcPr/>
                </a:tc>
                <a:extLst>
                  <a:ext uri="{0D108BD9-81ED-4DB2-BD59-A6C34878D82A}">
                    <a16:rowId xmlns:a16="http://schemas.microsoft.com/office/drawing/2014/main" val="2386455946"/>
                  </a:ext>
                </a:extLst>
              </a:tr>
              <a:tr h="362268">
                <a:tc>
                  <a:txBody>
                    <a:bodyPr/>
                    <a:lstStyle/>
                    <a:p>
                      <a:r>
                        <a:rPr lang="en-IN" dirty="0"/>
                        <a:t>BENIFITS</a:t>
                      </a:r>
                    </a:p>
                  </a:txBody>
                  <a:tcPr/>
                </a:tc>
                <a:tc>
                  <a:txBody>
                    <a:bodyPr/>
                    <a:lstStyle/>
                    <a:p>
                      <a:r>
                        <a:rPr lang="en-IN" dirty="0"/>
                        <a:t>17</a:t>
                      </a:r>
                    </a:p>
                  </a:txBody>
                  <a:tcPr/>
                </a:tc>
                <a:extLst>
                  <a:ext uri="{0D108BD9-81ED-4DB2-BD59-A6C34878D82A}">
                    <a16:rowId xmlns:a16="http://schemas.microsoft.com/office/drawing/2014/main" val="711062508"/>
                  </a:ext>
                </a:extLst>
              </a:tr>
              <a:tr h="362268">
                <a:tc>
                  <a:txBody>
                    <a:bodyPr/>
                    <a:lstStyle/>
                    <a:p>
                      <a:r>
                        <a:rPr lang="en-IN" dirty="0"/>
                        <a:t>PROGRESS</a:t>
                      </a:r>
                    </a:p>
                  </a:txBody>
                  <a:tcPr/>
                </a:tc>
                <a:tc>
                  <a:txBody>
                    <a:bodyPr/>
                    <a:lstStyle/>
                    <a:p>
                      <a:r>
                        <a:rPr lang="en-IN" dirty="0"/>
                        <a:t>18</a:t>
                      </a:r>
                    </a:p>
                  </a:txBody>
                  <a:tcPr/>
                </a:tc>
                <a:extLst>
                  <a:ext uri="{0D108BD9-81ED-4DB2-BD59-A6C34878D82A}">
                    <a16:rowId xmlns:a16="http://schemas.microsoft.com/office/drawing/2014/main" val="2507126934"/>
                  </a:ext>
                </a:extLst>
              </a:tr>
              <a:tr h="506183">
                <a:tc>
                  <a:txBody>
                    <a:bodyPr/>
                    <a:lstStyle/>
                    <a:p>
                      <a:r>
                        <a:rPr lang="en-IN" dirty="0"/>
                        <a:t>REFERENCES AND CONCLUSION</a:t>
                      </a:r>
                    </a:p>
                  </a:txBody>
                  <a:tcPr/>
                </a:tc>
                <a:tc>
                  <a:txBody>
                    <a:bodyPr/>
                    <a:lstStyle/>
                    <a:p>
                      <a:r>
                        <a:rPr lang="en-IN" dirty="0"/>
                        <a:t>19-20</a:t>
                      </a:r>
                    </a:p>
                  </a:txBody>
                  <a:tcPr/>
                </a:tc>
                <a:extLst>
                  <a:ext uri="{0D108BD9-81ED-4DB2-BD59-A6C34878D82A}">
                    <a16:rowId xmlns:a16="http://schemas.microsoft.com/office/drawing/2014/main" val="1800284199"/>
                  </a:ext>
                </a:extLst>
              </a:tr>
            </a:tbl>
          </a:graphicData>
        </a:graphic>
      </p:graphicFrame>
    </p:spTree>
    <p:extLst>
      <p:ext uri="{BB962C8B-B14F-4D97-AF65-F5344CB8AC3E}">
        <p14:creationId xmlns:p14="http://schemas.microsoft.com/office/powerpoint/2010/main" val="3646841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AD81-9485-4F2F-B5BB-57C01ADBA42E}"/>
              </a:ext>
            </a:extLst>
          </p:cNvPr>
          <p:cNvSpPr>
            <a:spLocks noGrp="1"/>
          </p:cNvSpPr>
          <p:nvPr>
            <p:ph type="title"/>
          </p:nvPr>
        </p:nvSpPr>
        <p:spPr>
          <a:xfrm>
            <a:off x="1272753" y="608236"/>
            <a:ext cx="8520600" cy="763500"/>
          </a:xfrm>
        </p:spPr>
        <p:txBody>
          <a:bodyPr/>
          <a:lstStyle/>
          <a:p>
            <a:r>
              <a:rPr lang="en-IN" dirty="0"/>
              <a:t>SAMPLE EXAMPLE HOW FSM WORKS</a:t>
            </a:r>
          </a:p>
        </p:txBody>
      </p:sp>
      <p:sp>
        <p:nvSpPr>
          <p:cNvPr id="4" name="Slide Number Placeholder 3">
            <a:extLst>
              <a:ext uri="{FF2B5EF4-FFF2-40B4-BE49-F238E27FC236}">
                <a16:creationId xmlns:a16="http://schemas.microsoft.com/office/drawing/2014/main" id="{A161826B-3A66-4941-B42F-477CAEB6B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pic>
        <p:nvPicPr>
          <p:cNvPr id="5" name="Picture 4">
            <a:extLst>
              <a:ext uri="{FF2B5EF4-FFF2-40B4-BE49-F238E27FC236}">
                <a16:creationId xmlns:a16="http://schemas.microsoft.com/office/drawing/2014/main" id="{8F1347DF-36DA-42F0-8245-6504A368C61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55485" y="1585953"/>
            <a:ext cx="5646420" cy="4678680"/>
          </a:xfrm>
          <a:prstGeom prst="rect">
            <a:avLst/>
          </a:prstGeom>
          <a:noFill/>
          <a:ln>
            <a:noFill/>
          </a:ln>
        </p:spPr>
      </p:pic>
    </p:spTree>
    <p:extLst>
      <p:ext uri="{BB962C8B-B14F-4D97-AF65-F5344CB8AC3E}">
        <p14:creationId xmlns:p14="http://schemas.microsoft.com/office/powerpoint/2010/main" val="383779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890D-37EF-4023-B28F-094F39D408F9}"/>
              </a:ext>
            </a:extLst>
          </p:cNvPr>
          <p:cNvSpPr>
            <a:spLocks noGrp="1"/>
          </p:cNvSpPr>
          <p:nvPr>
            <p:ph type="title"/>
          </p:nvPr>
        </p:nvSpPr>
        <p:spPr/>
        <p:txBody>
          <a:bodyPr/>
          <a:lstStyle/>
          <a:p>
            <a:r>
              <a:rPr lang="en-IN" dirty="0"/>
              <a:t>BOLT FRAMEWORK: -</a:t>
            </a:r>
          </a:p>
        </p:txBody>
      </p:sp>
      <p:sp>
        <p:nvSpPr>
          <p:cNvPr id="3" name="Text Placeholder 2">
            <a:extLst>
              <a:ext uri="{FF2B5EF4-FFF2-40B4-BE49-F238E27FC236}">
                <a16:creationId xmlns:a16="http://schemas.microsoft.com/office/drawing/2014/main" id="{3DE733AD-3FF8-4C3C-8F0C-55D55CB409C3}"/>
              </a:ext>
            </a:extLst>
          </p:cNvPr>
          <p:cNvSpPr>
            <a:spLocks noGrp="1"/>
          </p:cNvSpPr>
          <p:nvPr>
            <p:ph type="body" idx="1"/>
          </p:nvPr>
        </p:nvSpPr>
        <p:spPr/>
        <p:txBody>
          <a:bodyPr/>
          <a:lstStyle/>
          <a:p>
            <a:pPr>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Bolt is a visual scripting solution for use within Unity. Bolt is used to develop and work on your application without having to write code.</a:t>
            </a:r>
          </a:p>
          <a:p>
            <a:pPr marL="88900" indent="0">
              <a:buNone/>
            </a:pPr>
            <a:endParaRPr lang="en-IN" dirty="0"/>
          </a:p>
          <a:p>
            <a:pPr>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helps all team members create scripting logic with visual, drag-and-drop graphs instead of hand-writing code.</a:t>
            </a:r>
          </a:p>
          <a:p>
            <a:pPr marL="88900" indent="0">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Artists and designers can get more done in the editor without requiring help from programmers, and it can help programmers quickly implement ideas for faster prototyping and iteration.</a:t>
            </a:r>
          </a:p>
          <a:p>
            <a:pPr marL="88900" indent="0">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Non-programmers can also make use of node graphs created by more technical team members.</a:t>
            </a:r>
          </a:p>
          <a:p>
            <a:pPr marL="88900" indent="0">
              <a:buNone/>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8900" indent="0">
              <a:buNone/>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890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8900" indent="0">
              <a:buNone/>
            </a:pPr>
            <a:endParaRPr lang="en-IN" dirty="0"/>
          </a:p>
        </p:txBody>
      </p:sp>
      <p:sp>
        <p:nvSpPr>
          <p:cNvPr id="4" name="Slide Number Placeholder 3">
            <a:extLst>
              <a:ext uri="{FF2B5EF4-FFF2-40B4-BE49-F238E27FC236}">
                <a16:creationId xmlns:a16="http://schemas.microsoft.com/office/drawing/2014/main" id="{696242E1-A3E9-49D3-8CAB-186E3C0E8A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Tree>
    <p:extLst>
      <p:ext uri="{BB962C8B-B14F-4D97-AF65-F5344CB8AC3E}">
        <p14:creationId xmlns:p14="http://schemas.microsoft.com/office/powerpoint/2010/main" val="241825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19"/>
          <p:cNvSpPr txBox="1">
            <a:spLocks noGrp="1"/>
          </p:cNvSpPr>
          <p:nvPr>
            <p:ph type="sldNum" idx="12"/>
          </p:nvPr>
        </p:nvSpPr>
        <p:spPr>
          <a:xfrm>
            <a:off x="8595299" y="6333300"/>
            <a:ext cx="548700" cy="524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sz="1400" b="1">
                <a:solidFill>
                  <a:schemeClr val="bg1"/>
                </a:solidFill>
              </a:rPr>
              <a:t>22</a:t>
            </a:fld>
            <a:endParaRPr sz="1400" b="1" dirty="0">
              <a:solidFill>
                <a:schemeClr val="bg1"/>
              </a:solidFill>
            </a:endParaRPr>
          </a:p>
        </p:txBody>
      </p:sp>
      <p:pic>
        <p:nvPicPr>
          <p:cNvPr id="209" name="Google Shape;209;p19"/>
          <p:cNvPicPr preferRelativeResize="0"/>
          <p:nvPr/>
        </p:nvPicPr>
        <p:blipFill>
          <a:blip r:embed="rId3">
            <a:alphaModFix/>
          </a:blip>
          <a:stretch>
            <a:fillRect/>
          </a:stretch>
        </p:blipFill>
        <p:spPr>
          <a:xfrm flipH="1">
            <a:off x="7152000" y="399325"/>
            <a:ext cx="1992000" cy="156275"/>
          </a:xfrm>
          <a:prstGeom prst="rect">
            <a:avLst/>
          </a:prstGeom>
          <a:noFill/>
          <a:ln>
            <a:noFill/>
          </a:ln>
        </p:spPr>
      </p:pic>
      <p:pic>
        <p:nvPicPr>
          <p:cNvPr id="215" name="Google Shape;215;p19"/>
          <p:cNvPicPr preferRelativeResize="0"/>
          <p:nvPr/>
        </p:nvPicPr>
        <p:blipFill rotWithShape="1">
          <a:blip r:embed="rId4">
            <a:alphaModFix/>
          </a:blip>
          <a:srcRect t="1783" b="1783"/>
          <a:stretch/>
        </p:blipFill>
        <p:spPr>
          <a:xfrm>
            <a:off x="0" y="0"/>
            <a:ext cx="9144000" cy="6458674"/>
          </a:xfrm>
          <a:prstGeom prst="rect">
            <a:avLst/>
          </a:prstGeom>
          <a:noFill/>
          <a:ln>
            <a:noFill/>
          </a:ln>
        </p:spPr>
      </p:pic>
      <p:sp>
        <p:nvSpPr>
          <p:cNvPr id="216" name="Google Shape;216;p19"/>
          <p:cNvSpPr txBox="1"/>
          <p:nvPr/>
        </p:nvSpPr>
        <p:spPr>
          <a:xfrm>
            <a:off x="3280538" y="639103"/>
            <a:ext cx="4159800" cy="121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180" dirty="0">
                <a:solidFill>
                  <a:srgbClr val="EFEFEF"/>
                </a:solidFill>
                <a:latin typeface="Comfortaa"/>
                <a:ea typeface="Comfortaa"/>
                <a:cs typeface="Comfortaa"/>
                <a:sym typeface="Comfortaa"/>
              </a:rPr>
              <a:t>BOLT FRAMEWORK</a:t>
            </a:r>
            <a:endParaRPr sz="2180" dirty="0">
              <a:solidFill>
                <a:srgbClr val="EFEFEF"/>
              </a:solidFill>
              <a:latin typeface="Comfortaa"/>
              <a:ea typeface="Comfortaa"/>
              <a:cs typeface="Comfortaa"/>
              <a:sym typeface="Comfortaa"/>
            </a:endParaRPr>
          </a:p>
        </p:txBody>
      </p:sp>
      <p:pic>
        <p:nvPicPr>
          <p:cNvPr id="219" name="Google Shape;219;p19"/>
          <p:cNvPicPr preferRelativeResize="0"/>
          <p:nvPr/>
        </p:nvPicPr>
        <p:blipFill>
          <a:blip r:embed="rId5">
            <a:alphaModFix/>
          </a:blip>
          <a:stretch>
            <a:fillRect/>
          </a:stretch>
        </p:blipFill>
        <p:spPr>
          <a:xfrm>
            <a:off x="4335277" y="5187893"/>
            <a:ext cx="752475" cy="752475"/>
          </a:xfrm>
          <a:prstGeom prst="rect">
            <a:avLst/>
          </a:prstGeom>
          <a:noFill/>
          <a:ln>
            <a:noFill/>
          </a:ln>
        </p:spPr>
      </p:pic>
      <p:pic>
        <p:nvPicPr>
          <p:cNvPr id="8" name="Picture 7" descr="node-based way to create project logic">
            <a:extLst>
              <a:ext uri="{FF2B5EF4-FFF2-40B4-BE49-F238E27FC236}">
                <a16:creationId xmlns:a16="http://schemas.microsoft.com/office/drawing/2014/main" id="{B831056E-5C9E-46C4-BE05-3F83EB7C9899}"/>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1446245"/>
            <a:ext cx="4638540" cy="3126152"/>
          </a:xfrm>
          <a:prstGeom prst="rect">
            <a:avLst/>
          </a:prstGeom>
          <a:noFill/>
          <a:ln>
            <a:noFill/>
          </a:ln>
        </p:spPr>
      </p:pic>
      <p:pic>
        <p:nvPicPr>
          <p:cNvPr id="9" name="Picture 8">
            <a:extLst>
              <a:ext uri="{FF2B5EF4-FFF2-40B4-BE49-F238E27FC236}">
                <a16:creationId xmlns:a16="http://schemas.microsoft.com/office/drawing/2014/main" id="{95409881-13D3-40A6-9BF3-3FF9E27AE55A}"/>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001208" y="1446245"/>
            <a:ext cx="4021494" cy="2957804"/>
          </a:xfrm>
          <a:prstGeom prst="rect">
            <a:avLst/>
          </a:prstGeom>
          <a:noFill/>
          <a:ln>
            <a:noFill/>
          </a:ln>
        </p:spPr>
      </p:pic>
    </p:spTree>
    <p:extLst>
      <p:ext uri="{BB962C8B-B14F-4D97-AF65-F5344CB8AC3E}">
        <p14:creationId xmlns:p14="http://schemas.microsoft.com/office/powerpoint/2010/main" val="1732074981"/>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19"/>
          <p:cNvSpPr txBox="1">
            <a:spLocks noGrp="1"/>
          </p:cNvSpPr>
          <p:nvPr>
            <p:ph type="sldNum" idx="12"/>
          </p:nvPr>
        </p:nvSpPr>
        <p:spPr>
          <a:xfrm>
            <a:off x="8595299" y="6333300"/>
            <a:ext cx="548700" cy="524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sz="1400" b="1">
                <a:solidFill>
                  <a:schemeClr val="bg1"/>
                </a:solidFill>
              </a:rPr>
              <a:t>23</a:t>
            </a:fld>
            <a:endParaRPr sz="1400" b="1" dirty="0">
              <a:solidFill>
                <a:schemeClr val="bg1"/>
              </a:solidFill>
            </a:endParaRPr>
          </a:p>
        </p:txBody>
      </p:sp>
      <p:pic>
        <p:nvPicPr>
          <p:cNvPr id="209" name="Google Shape;209;p19"/>
          <p:cNvPicPr preferRelativeResize="0"/>
          <p:nvPr/>
        </p:nvPicPr>
        <p:blipFill>
          <a:blip r:embed="rId3">
            <a:alphaModFix/>
          </a:blip>
          <a:stretch>
            <a:fillRect/>
          </a:stretch>
        </p:blipFill>
        <p:spPr>
          <a:xfrm flipH="1">
            <a:off x="7152000" y="399325"/>
            <a:ext cx="1992000" cy="156275"/>
          </a:xfrm>
          <a:prstGeom prst="rect">
            <a:avLst/>
          </a:prstGeom>
          <a:noFill/>
          <a:ln>
            <a:noFill/>
          </a:ln>
        </p:spPr>
      </p:pic>
      <p:pic>
        <p:nvPicPr>
          <p:cNvPr id="215" name="Google Shape;215;p19"/>
          <p:cNvPicPr preferRelativeResize="0"/>
          <p:nvPr/>
        </p:nvPicPr>
        <p:blipFill rotWithShape="1">
          <a:blip r:embed="rId4">
            <a:alphaModFix/>
          </a:blip>
          <a:srcRect t="1783" b="1783"/>
          <a:stretch/>
        </p:blipFill>
        <p:spPr>
          <a:xfrm>
            <a:off x="0" y="0"/>
            <a:ext cx="9144000" cy="6458674"/>
          </a:xfrm>
          <a:prstGeom prst="rect">
            <a:avLst/>
          </a:prstGeom>
          <a:noFill/>
          <a:ln>
            <a:noFill/>
          </a:ln>
        </p:spPr>
      </p:pic>
      <p:sp>
        <p:nvSpPr>
          <p:cNvPr id="216" name="Google Shape;216;p19"/>
          <p:cNvSpPr txBox="1"/>
          <p:nvPr/>
        </p:nvSpPr>
        <p:spPr>
          <a:xfrm>
            <a:off x="1332071" y="1000912"/>
            <a:ext cx="4159800" cy="121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180" dirty="0">
                <a:solidFill>
                  <a:srgbClr val="EFEFEF"/>
                </a:solidFill>
                <a:latin typeface="Comfortaa"/>
                <a:ea typeface="Comfortaa"/>
                <a:cs typeface="Comfortaa"/>
                <a:sym typeface="Comfortaa"/>
              </a:rPr>
              <a:t>BENIFITS</a:t>
            </a:r>
            <a:endParaRPr sz="2180" dirty="0">
              <a:solidFill>
                <a:srgbClr val="EFEFEF"/>
              </a:solidFill>
              <a:latin typeface="Comfortaa"/>
              <a:ea typeface="Comfortaa"/>
              <a:cs typeface="Comfortaa"/>
              <a:sym typeface="Comfortaa"/>
            </a:endParaRPr>
          </a:p>
        </p:txBody>
      </p:sp>
      <p:sp>
        <p:nvSpPr>
          <p:cNvPr id="217" name="Google Shape;217;p19"/>
          <p:cNvSpPr txBox="1"/>
          <p:nvPr/>
        </p:nvSpPr>
        <p:spPr>
          <a:xfrm>
            <a:off x="959031" y="1643679"/>
            <a:ext cx="3376246" cy="411194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180" dirty="0">
                <a:solidFill>
                  <a:srgbClr val="E69138"/>
                </a:solidFill>
                <a:latin typeface="Quicksand"/>
                <a:ea typeface="Quicksand"/>
                <a:cs typeface="Quicksand"/>
                <a:sym typeface="Quicksand"/>
              </a:rPr>
              <a:t>o Learning becomes interactive</a:t>
            </a:r>
            <a:endParaRPr lang="en-US" sz="2180" dirty="0">
              <a:solidFill>
                <a:srgbClr val="D9D9D9"/>
              </a:solidFill>
              <a:latin typeface="Quicksand"/>
              <a:ea typeface="Quicksand"/>
              <a:cs typeface="Quicksand"/>
              <a:sym typeface="Quicksand"/>
            </a:endParaRPr>
          </a:p>
          <a:p>
            <a:pPr marL="0" marR="0" lvl="0" indent="0" algn="l" rtl="0">
              <a:lnSpc>
                <a:spcPct val="100000"/>
              </a:lnSpc>
              <a:spcBef>
                <a:spcPts val="0"/>
              </a:spcBef>
              <a:spcAft>
                <a:spcPts val="0"/>
              </a:spcAft>
              <a:buNone/>
            </a:pPr>
            <a:endParaRPr lang="en-US" sz="2180" dirty="0">
              <a:solidFill>
                <a:srgbClr val="E69138"/>
              </a:solidFill>
              <a:latin typeface="Quicksand"/>
              <a:ea typeface="Quicksand"/>
              <a:cs typeface="Quicksand"/>
              <a:sym typeface="Quicksand"/>
            </a:endParaRPr>
          </a:p>
          <a:p>
            <a:pPr marL="0" marR="0" lvl="0" indent="0" algn="l" rtl="0">
              <a:lnSpc>
                <a:spcPct val="100000"/>
              </a:lnSpc>
              <a:spcBef>
                <a:spcPts val="0"/>
              </a:spcBef>
              <a:spcAft>
                <a:spcPts val="0"/>
              </a:spcAft>
              <a:buNone/>
            </a:pPr>
            <a:r>
              <a:rPr lang="en-US" sz="2180" dirty="0">
                <a:solidFill>
                  <a:srgbClr val="E69138"/>
                </a:solidFill>
                <a:latin typeface="Quicksand"/>
                <a:ea typeface="Quicksand"/>
                <a:cs typeface="Quicksand"/>
                <a:sym typeface="Quicksand"/>
              </a:rPr>
              <a:t>o Guidance/hint system helps the child to solve questions easier.</a:t>
            </a:r>
          </a:p>
          <a:p>
            <a:pPr marL="0" marR="0" lvl="0" indent="0" algn="l" rtl="0">
              <a:lnSpc>
                <a:spcPct val="100000"/>
              </a:lnSpc>
              <a:spcBef>
                <a:spcPts val="0"/>
              </a:spcBef>
              <a:spcAft>
                <a:spcPts val="0"/>
              </a:spcAft>
              <a:buNone/>
            </a:pPr>
            <a:endParaRPr lang="en-US" sz="2180" dirty="0">
              <a:solidFill>
                <a:srgbClr val="E69138"/>
              </a:solidFill>
              <a:latin typeface="Quicksand"/>
              <a:ea typeface="Quicksand"/>
              <a:cs typeface="Quicksand"/>
              <a:sym typeface="Quicksand"/>
            </a:endParaRPr>
          </a:p>
          <a:p>
            <a:pPr marL="0" marR="0" lvl="0" indent="0" algn="l" rtl="0">
              <a:lnSpc>
                <a:spcPct val="100000"/>
              </a:lnSpc>
              <a:spcBef>
                <a:spcPts val="0"/>
              </a:spcBef>
              <a:spcAft>
                <a:spcPts val="0"/>
              </a:spcAft>
              <a:buNone/>
            </a:pPr>
            <a:r>
              <a:rPr lang="en-US" sz="2180" dirty="0">
                <a:solidFill>
                  <a:srgbClr val="E69138"/>
                </a:solidFill>
                <a:latin typeface="Quicksand"/>
                <a:ea typeface="Quicksand"/>
                <a:cs typeface="Quicksand"/>
                <a:sym typeface="Quicksand"/>
              </a:rPr>
              <a:t>o Different worksheets with different problems.</a:t>
            </a:r>
          </a:p>
          <a:p>
            <a:pPr marL="0" marR="0" lvl="0" indent="0" algn="l" rtl="0">
              <a:lnSpc>
                <a:spcPct val="100000"/>
              </a:lnSpc>
              <a:spcBef>
                <a:spcPts val="0"/>
              </a:spcBef>
              <a:spcAft>
                <a:spcPts val="0"/>
              </a:spcAft>
              <a:buNone/>
            </a:pPr>
            <a:endParaRPr lang="en-US" sz="2180" dirty="0">
              <a:solidFill>
                <a:srgbClr val="E69138"/>
              </a:solidFill>
              <a:latin typeface="Quicksand"/>
              <a:ea typeface="Quicksand"/>
              <a:cs typeface="Quicksand"/>
              <a:sym typeface="Quicksand"/>
            </a:endParaRPr>
          </a:p>
          <a:p>
            <a:pPr marL="0" marR="0" lvl="0" indent="0" algn="l" rtl="0">
              <a:lnSpc>
                <a:spcPct val="100000"/>
              </a:lnSpc>
              <a:spcBef>
                <a:spcPts val="0"/>
              </a:spcBef>
              <a:spcAft>
                <a:spcPts val="0"/>
              </a:spcAft>
              <a:buNone/>
            </a:pPr>
            <a:r>
              <a:rPr lang="en-US" sz="2180" dirty="0">
                <a:solidFill>
                  <a:srgbClr val="E69138"/>
                </a:solidFill>
                <a:latin typeface="Quicksand"/>
                <a:ea typeface="Quicksand"/>
                <a:cs typeface="Quicksand"/>
                <a:sym typeface="Quicksand"/>
              </a:rPr>
              <a:t>o Learning becomes entertaining</a:t>
            </a:r>
          </a:p>
          <a:p>
            <a:pPr marL="0" marR="0" lvl="0" indent="0" algn="l" rtl="0">
              <a:lnSpc>
                <a:spcPct val="100000"/>
              </a:lnSpc>
              <a:spcBef>
                <a:spcPts val="0"/>
              </a:spcBef>
              <a:spcAft>
                <a:spcPts val="0"/>
              </a:spcAft>
              <a:buNone/>
            </a:pPr>
            <a:endParaRPr lang="en-US" sz="2180" dirty="0">
              <a:solidFill>
                <a:srgbClr val="D9D9D9"/>
              </a:solidFill>
              <a:latin typeface="Quicksand"/>
              <a:ea typeface="Quicksand"/>
              <a:cs typeface="Quicksand"/>
              <a:sym typeface="Quicksand"/>
            </a:endParaRPr>
          </a:p>
        </p:txBody>
      </p:sp>
      <p:pic>
        <p:nvPicPr>
          <p:cNvPr id="219" name="Google Shape;219;p19"/>
          <p:cNvPicPr preferRelativeResize="0"/>
          <p:nvPr/>
        </p:nvPicPr>
        <p:blipFill>
          <a:blip r:embed="rId5">
            <a:alphaModFix/>
          </a:blip>
          <a:stretch>
            <a:fillRect/>
          </a:stretch>
        </p:blipFill>
        <p:spPr>
          <a:xfrm>
            <a:off x="4335277" y="5187893"/>
            <a:ext cx="752475" cy="752475"/>
          </a:xfrm>
          <a:prstGeom prst="rect">
            <a:avLst/>
          </a:prstGeom>
          <a:noFill/>
          <a:ln>
            <a:noFill/>
          </a:ln>
        </p:spPr>
      </p:pic>
    </p:spTree>
    <p:extLst>
      <p:ext uri="{BB962C8B-B14F-4D97-AF65-F5344CB8AC3E}">
        <p14:creationId xmlns:p14="http://schemas.microsoft.com/office/powerpoint/2010/main" val="3029266751"/>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1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sz="1400" b="1">
                <a:solidFill>
                  <a:schemeClr val="lt1"/>
                </a:solidFill>
              </a:rPr>
              <a:t>24</a:t>
            </a:fld>
            <a:endParaRPr sz="1400" b="1" dirty="0">
              <a:solidFill>
                <a:schemeClr val="lt1"/>
              </a:solidFill>
            </a:endParaRPr>
          </a:p>
        </p:txBody>
      </p:sp>
      <p:pic>
        <p:nvPicPr>
          <p:cNvPr id="209" name="Google Shape;209;p19"/>
          <p:cNvPicPr preferRelativeResize="0"/>
          <p:nvPr/>
        </p:nvPicPr>
        <p:blipFill>
          <a:blip r:embed="rId3">
            <a:alphaModFix/>
          </a:blip>
          <a:stretch>
            <a:fillRect/>
          </a:stretch>
        </p:blipFill>
        <p:spPr>
          <a:xfrm flipH="1">
            <a:off x="7152000" y="399325"/>
            <a:ext cx="1992000" cy="156275"/>
          </a:xfrm>
          <a:prstGeom prst="rect">
            <a:avLst/>
          </a:prstGeom>
          <a:noFill/>
          <a:ln>
            <a:noFill/>
          </a:ln>
        </p:spPr>
      </p:pic>
      <p:pic>
        <p:nvPicPr>
          <p:cNvPr id="213" name="Google Shape;213;p19"/>
          <p:cNvPicPr preferRelativeResize="0"/>
          <p:nvPr/>
        </p:nvPicPr>
        <p:blipFill>
          <a:blip r:embed="rId4">
            <a:alphaModFix/>
          </a:blip>
          <a:stretch>
            <a:fillRect/>
          </a:stretch>
        </p:blipFill>
        <p:spPr>
          <a:xfrm>
            <a:off x="1831550" y="3655925"/>
            <a:ext cx="2144625" cy="1836425"/>
          </a:xfrm>
          <a:prstGeom prst="rect">
            <a:avLst/>
          </a:prstGeom>
          <a:noFill/>
          <a:ln>
            <a:noFill/>
          </a:ln>
        </p:spPr>
      </p:pic>
      <p:pic>
        <p:nvPicPr>
          <p:cNvPr id="215" name="Google Shape;215;p19"/>
          <p:cNvPicPr preferRelativeResize="0"/>
          <p:nvPr/>
        </p:nvPicPr>
        <p:blipFill rotWithShape="1">
          <a:blip r:embed="rId5">
            <a:alphaModFix/>
          </a:blip>
          <a:srcRect t="1783" b="1783"/>
          <a:stretch/>
        </p:blipFill>
        <p:spPr>
          <a:xfrm>
            <a:off x="1" y="0"/>
            <a:ext cx="9144000" cy="6391469"/>
          </a:xfrm>
          <a:prstGeom prst="rect">
            <a:avLst/>
          </a:prstGeom>
          <a:noFill/>
          <a:ln>
            <a:noFill/>
          </a:ln>
        </p:spPr>
      </p:pic>
      <p:sp>
        <p:nvSpPr>
          <p:cNvPr id="216" name="Google Shape;216;p19"/>
          <p:cNvSpPr txBox="1"/>
          <p:nvPr/>
        </p:nvSpPr>
        <p:spPr>
          <a:xfrm>
            <a:off x="967901" y="1146936"/>
            <a:ext cx="4159800" cy="121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180" dirty="0">
                <a:solidFill>
                  <a:srgbClr val="EFEFEF"/>
                </a:solidFill>
                <a:latin typeface="Comfortaa"/>
                <a:ea typeface="Comfortaa"/>
                <a:cs typeface="Comfortaa"/>
                <a:sym typeface="Comfortaa"/>
              </a:rPr>
              <a:t>PROGRESS 1</a:t>
            </a:r>
            <a:endParaRPr sz="2180" dirty="0">
              <a:solidFill>
                <a:srgbClr val="EFEFEF"/>
              </a:solidFill>
              <a:latin typeface="Comfortaa"/>
              <a:ea typeface="Comfortaa"/>
              <a:cs typeface="Comfortaa"/>
              <a:sym typeface="Comfortaa"/>
            </a:endParaRPr>
          </a:p>
        </p:txBody>
      </p:sp>
      <p:pic>
        <p:nvPicPr>
          <p:cNvPr id="3" name="Picture 2">
            <a:extLst>
              <a:ext uri="{FF2B5EF4-FFF2-40B4-BE49-F238E27FC236}">
                <a16:creationId xmlns:a16="http://schemas.microsoft.com/office/drawing/2014/main" id="{6559B338-6F0B-4B3C-8234-B336D7EC09B8}"/>
              </a:ext>
            </a:extLst>
          </p:cNvPr>
          <p:cNvPicPr>
            <a:picLocks noChangeAspect="1"/>
          </p:cNvPicPr>
          <p:nvPr/>
        </p:nvPicPr>
        <p:blipFill>
          <a:blip r:embed="rId6"/>
          <a:stretch>
            <a:fillRect/>
          </a:stretch>
        </p:blipFill>
        <p:spPr>
          <a:xfrm>
            <a:off x="1916000" y="2310263"/>
            <a:ext cx="4519019" cy="2556325"/>
          </a:xfrm>
          <a:prstGeom prst="rect">
            <a:avLst/>
          </a:prstGeom>
        </p:spPr>
      </p:pic>
    </p:spTree>
    <p:extLst>
      <p:ext uri="{BB962C8B-B14F-4D97-AF65-F5344CB8AC3E}">
        <p14:creationId xmlns:p14="http://schemas.microsoft.com/office/powerpoint/2010/main" val="4274414915"/>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1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sz="1400" b="1">
                <a:solidFill>
                  <a:schemeClr val="lt1"/>
                </a:solidFill>
              </a:rPr>
              <a:t>25</a:t>
            </a:fld>
            <a:endParaRPr sz="1400" b="1" dirty="0">
              <a:solidFill>
                <a:schemeClr val="lt1"/>
              </a:solidFill>
            </a:endParaRPr>
          </a:p>
        </p:txBody>
      </p:sp>
      <p:pic>
        <p:nvPicPr>
          <p:cNvPr id="209" name="Google Shape;209;p19"/>
          <p:cNvPicPr preferRelativeResize="0"/>
          <p:nvPr/>
        </p:nvPicPr>
        <p:blipFill>
          <a:blip r:embed="rId3">
            <a:alphaModFix/>
          </a:blip>
          <a:stretch>
            <a:fillRect/>
          </a:stretch>
        </p:blipFill>
        <p:spPr>
          <a:xfrm flipH="1">
            <a:off x="7152000" y="399325"/>
            <a:ext cx="1992000" cy="156275"/>
          </a:xfrm>
          <a:prstGeom prst="rect">
            <a:avLst/>
          </a:prstGeom>
          <a:noFill/>
          <a:ln>
            <a:noFill/>
          </a:ln>
        </p:spPr>
      </p:pic>
      <p:pic>
        <p:nvPicPr>
          <p:cNvPr id="213" name="Google Shape;213;p19"/>
          <p:cNvPicPr preferRelativeResize="0"/>
          <p:nvPr/>
        </p:nvPicPr>
        <p:blipFill>
          <a:blip r:embed="rId4">
            <a:alphaModFix/>
          </a:blip>
          <a:stretch>
            <a:fillRect/>
          </a:stretch>
        </p:blipFill>
        <p:spPr>
          <a:xfrm>
            <a:off x="1831550" y="3655925"/>
            <a:ext cx="2144625" cy="1836425"/>
          </a:xfrm>
          <a:prstGeom prst="rect">
            <a:avLst/>
          </a:prstGeom>
          <a:noFill/>
          <a:ln>
            <a:noFill/>
          </a:ln>
        </p:spPr>
      </p:pic>
      <p:pic>
        <p:nvPicPr>
          <p:cNvPr id="215" name="Google Shape;215;p19"/>
          <p:cNvPicPr preferRelativeResize="0"/>
          <p:nvPr/>
        </p:nvPicPr>
        <p:blipFill rotWithShape="1">
          <a:blip r:embed="rId5">
            <a:alphaModFix/>
          </a:blip>
          <a:srcRect t="1783" b="1783"/>
          <a:stretch/>
        </p:blipFill>
        <p:spPr>
          <a:xfrm>
            <a:off x="1" y="0"/>
            <a:ext cx="9144000" cy="6391469"/>
          </a:xfrm>
          <a:prstGeom prst="rect">
            <a:avLst/>
          </a:prstGeom>
          <a:noFill/>
          <a:ln>
            <a:noFill/>
          </a:ln>
        </p:spPr>
      </p:pic>
      <p:sp>
        <p:nvSpPr>
          <p:cNvPr id="216" name="Google Shape;216;p19"/>
          <p:cNvSpPr txBox="1"/>
          <p:nvPr/>
        </p:nvSpPr>
        <p:spPr>
          <a:xfrm>
            <a:off x="967901" y="1146936"/>
            <a:ext cx="4159800" cy="121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180" dirty="0">
                <a:solidFill>
                  <a:srgbClr val="EFEFEF"/>
                </a:solidFill>
                <a:latin typeface="Comfortaa"/>
                <a:ea typeface="Comfortaa"/>
                <a:cs typeface="Comfortaa"/>
                <a:sym typeface="Comfortaa"/>
              </a:rPr>
              <a:t>PROGRESS 2</a:t>
            </a:r>
            <a:endParaRPr sz="2180" dirty="0">
              <a:solidFill>
                <a:srgbClr val="EFEFEF"/>
              </a:solidFill>
              <a:latin typeface="Comfortaa"/>
              <a:ea typeface="Comfortaa"/>
              <a:cs typeface="Comfortaa"/>
              <a:sym typeface="Comfortaa"/>
            </a:endParaRPr>
          </a:p>
        </p:txBody>
      </p:sp>
      <p:pic>
        <p:nvPicPr>
          <p:cNvPr id="8" name="Picture 7">
            <a:extLst>
              <a:ext uri="{FF2B5EF4-FFF2-40B4-BE49-F238E27FC236}">
                <a16:creationId xmlns:a16="http://schemas.microsoft.com/office/drawing/2014/main" id="{45F9C791-87F8-4885-9770-0B15230C4452}"/>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51093" y="1839277"/>
            <a:ext cx="5652770" cy="3179445"/>
          </a:xfrm>
          <a:prstGeom prst="rect">
            <a:avLst/>
          </a:prstGeom>
          <a:noFill/>
          <a:ln>
            <a:noFill/>
          </a:ln>
        </p:spPr>
      </p:pic>
    </p:spTree>
    <p:extLst>
      <p:ext uri="{BB962C8B-B14F-4D97-AF65-F5344CB8AC3E}">
        <p14:creationId xmlns:p14="http://schemas.microsoft.com/office/powerpoint/2010/main" val="4072406333"/>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1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sz="1400" b="1">
                <a:solidFill>
                  <a:schemeClr val="lt1"/>
                </a:solidFill>
              </a:rPr>
              <a:t>26</a:t>
            </a:fld>
            <a:endParaRPr sz="1400" b="1" dirty="0">
              <a:solidFill>
                <a:schemeClr val="lt1"/>
              </a:solidFill>
            </a:endParaRPr>
          </a:p>
        </p:txBody>
      </p:sp>
      <p:pic>
        <p:nvPicPr>
          <p:cNvPr id="209" name="Google Shape;209;p19"/>
          <p:cNvPicPr preferRelativeResize="0"/>
          <p:nvPr/>
        </p:nvPicPr>
        <p:blipFill>
          <a:blip r:embed="rId3">
            <a:alphaModFix/>
          </a:blip>
          <a:stretch>
            <a:fillRect/>
          </a:stretch>
        </p:blipFill>
        <p:spPr>
          <a:xfrm flipH="1">
            <a:off x="7152000" y="399325"/>
            <a:ext cx="1992000" cy="156275"/>
          </a:xfrm>
          <a:prstGeom prst="rect">
            <a:avLst/>
          </a:prstGeom>
          <a:noFill/>
          <a:ln>
            <a:noFill/>
          </a:ln>
        </p:spPr>
      </p:pic>
      <p:pic>
        <p:nvPicPr>
          <p:cNvPr id="213" name="Google Shape;213;p19"/>
          <p:cNvPicPr preferRelativeResize="0"/>
          <p:nvPr/>
        </p:nvPicPr>
        <p:blipFill>
          <a:blip r:embed="rId4">
            <a:alphaModFix/>
          </a:blip>
          <a:stretch>
            <a:fillRect/>
          </a:stretch>
        </p:blipFill>
        <p:spPr>
          <a:xfrm>
            <a:off x="1831550" y="3655925"/>
            <a:ext cx="2144625" cy="1836425"/>
          </a:xfrm>
          <a:prstGeom prst="rect">
            <a:avLst/>
          </a:prstGeom>
          <a:noFill/>
          <a:ln>
            <a:noFill/>
          </a:ln>
        </p:spPr>
      </p:pic>
      <p:pic>
        <p:nvPicPr>
          <p:cNvPr id="215" name="Google Shape;215;p19"/>
          <p:cNvPicPr preferRelativeResize="0"/>
          <p:nvPr/>
        </p:nvPicPr>
        <p:blipFill rotWithShape="1">
          <a:blip r:embed="rId5">
            <a:alphaModFix/>
          </a:blip>
          <a:srcRect t="1783" b="1783"/>
          <a:stretch/>
        </p:blipFill>
        <p:spPr>
          <a:xfrm>
            <a:off x="1" y="0"/>
            <a:ext cx="9144000" cy="6391469"/>
          </a:xfrm>
          <a:prstGeom prst="rect">
            <a:avLst/>
          </a:prstGeom>
          <a:noFill/>
          <a:ln>
            <a:noFill/>
          </a:ln>
        </p:spPr>
      </p:pic>
      <p:sp>
        <p:nvSpPr>
          <p:cNvPr id="216" name="Google Shape;216;p19"/>
          <p:cNvSpPr txBox="1"/>
          <p:nvPr/>
        </p:nvSpPr>
        <p:spPr>
          <a:xfrm>
            <a:off x="967901" y="1146936"/>
            <a:ext cx="4159800" cy="121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180" dirty="0">
                <a:solidFill>
                  <a:srgbClr val="EFEFEF"/>
                </a:solidFill>
                <a:latin typeface="Comfortaa"/>
                <a:ea typeface="Comfortaa"/>
                <a:cs typeface="Comfortaa"/>
                <a:sym typeface="Comfortaa"/>
              </a:rPr>
              <a:t>PROGRESS 3</a:t>
            </a:r>
            <a:endParaRPr sz="2180" dirty="0">
              <a:solidFill>
                <a:srgbClr val="EFEFEF"/>
              </a:solidFill>
              <a:latin typeface="Comfortaa"/>
              <a:ea typeface="Comfortaa"/>
              <a:cs typeface="Comfortaa"/>
              <a:sym typeface="Comfortaa"/>
            </a:endParaRPr>
          </a:p>
        </p:txBody>
      </p:sp>
      <p:pic>
        <p:nvPicPr>
          <p:cNvPr id="9" name="Picture 8">
            <a:extLst>
              <a:ext uri="{FF2B5EF4-FFF2-40B4-BE49-F238E27FC236}">
                <a16:creationId xmlns:a16="http://schemas.microsoft.com/office/drawing/2014/main" id="{25AD11EB-826B-4E65-BD70-628FFA973F58}"/>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59680" y="1914649"/>
            <a:ext cx="5652770" cy="3179445"/>
          </a:xfrm>
          <a:prstGeom prst="rect">
            <a:avLst/>
          </a:prstGeom>
          <a:noFill/>
          <a:ln>
            <a:noFill/>
          </a:ln>
        </p:spPr>
      </p:pic>
    </p:spTree>
    <p:extLst>
      <p:ext uri="{BB962C8B-B14F-4D97-AF65-F5344CB8AC3E}">
        <p14:creationId xmlns:p14="http://schemas.microsoft.com/office/powerpoint/2010/main" val="3463099441"/>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B9839-6BD5-446E-AD4E-5B7D83E18684}"/>
              </a:ext>
            </a:extLst>
          </p:cNvPr>
          <p:cNvSpPr>
            <a:spLocks noGrp="1"/>
          </p:cNvSpPr>
          <p:nvPr>
            <p:ph type="title"/>
          </p:nvPr>
        </p:nvSpPr>
        <p:spPr/>
        <p:txBody>
          <a:bodyPr/>
          <a:lstStyle/>
          <a:p>
            <a:r>
              <a:rPr lang="en-IN" dirty="0"/>
              <a:t>REFRENCES:-</a:t>
            </a:r>
          </a:p>
        </p:txBody>
      </p:sp>
      <p:sp>
        <p:nvSpPr>
          <p:cNvPr id="3" name="Text Placeholder 2">
            <a:extLst>
              <a:ext uri="{FF2B5EF4-FFF2-40B4-BE49-F238E27FC236}">
                <a16:creationId xmlns:a16="http://schemas.microsoft.com/office/drawing/2014/main" id="{C04A6622-368B-4164-8B59-A357837C0936}"/>
              </a:ext>
            </a:extLst>
          </p:cNvPr>
          <p:cNvSpPr>
            <a:spLocks noGrp="1"/>
          </p:cNvSpPr>
          <p:nvPr>
            <p:ph type="body" idx="1"/>
          </p:nvPr>
        </p:nvSpPr>
        <p:spPr/>
        <p:txBody>
          <a:bodyPr/>
          <a:lstStyle/>
          <a:p>
            <a:pPr>
              <a:buFont typeface="Arial" panose="020B0604020202020204" pitchFamily="34" charset="0"/>
              <a:buChar char="•"/>
            </a:pPr>
            <a:r>
              <a:rPr lang="en-IN" dirty="0">
                <a:hlinkClick r:id="rId2"/>
              </a:rPr>
              <a:t>https://app.creately.com/diagram/2MvVtNFizqr/edit</a:t>
            </a:r>
            <a:endParaRPr lang="en-IN" dirty="0"/>
          </a:p>
          <a:p>
            <a:pPr>
              <a:buFont typeface="Arial" panose="020B0604020202020204" pitchFamily="34" charset="0"/>
              <a:buChar char="•"/>
            </a:pPr>
            <a:endParaRPr lang="en-IN" dirty="0"/>
          </a:p>
          <a:p>
            <a:pPr>
              <a:buFont typeface="Arial" panose="020B0604020202020204" pitchFamily="34" charset="0"/>
              <a:buChar char="•"/>
            </a:pPr>
            <a:r>
              <a:rPr lang="en-IN" dirty="0">
                <a:hlinkClick r:id="rId3"/>
              </a:rPr>
              <a:t>https://app.diagrams.net/</a:t>
            </a:r>
            <a:endParaRPr lang="en-IN" dirty="0"/>
          </a:p>
          <a:p>
            <a:pPr marL="88900" indent="0">
              <a:buNone/>
            </a:pPr>
            <a:endParaRPr lang="en-IN" dirty="0"/>
          </a:p>
          <a:p>
            <a:pPr>
              <a:buFont typeface="Arial" panose="020B0604020202020204" pitchFamily="34" charset="0"/>
              <a:buChar char="•"/>
            </a:pPr>
            <a:r>
              <a:rPr lang="en-IN" dirty="0">
                <a:hlinkClick r:id="rId4"/>
              </a:rPr>
              <a:t>https://www.patreon.com/posts/32320915</a:t>
            </a:r>
            <a:endParaRPr lang="en-IN" dirty="0"/>
          </a:p>
          <a:p>
            <a:pPr marL="88900" indent="0">
              <a:buNone/>
            </a:pPr>
            <a:endParaRPr lang="en-IN" dirty="0"/>
          </a:p>
        </p:txBody>
      </p:sp>
      <p:sp>
        <p:nvSpPr>
          <p:cNvPr id="4" name="Slide Number Placeholder 3">
            <a:extLst>
              <a:ext uri="{FF2B5EF4-FFF2-40B4-BE49-F238E27FC236}">
                <a16:creationId xmlns:a16="http://schemas.microsoft.com/office/drawing/2014/main" id="{D2053BAD-7BCC-489F-B0D0-978F03855E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z="1400" b="1" smtClean="0">
                <a:solidFill>
                  <a:schemeClr val="bg1"/>
                </a:solidFill>
              </a:rPr>
              <a:t>27</a:t>
            </a:fld>
            <a:endParaRPr lang="en-US" sz="1400" b="1" dirty="0">
              <a:solidFill>
                <a:schemeClr val="bg1"/>
              </a:solidFill>
            </a:endParaRPr>
          </a:p>
        </p:txBody>
      </p:sp>
    </p:spTree>
    <p:extLst>
      <p:ext uri="{BB962C8B-B14F-4D97-AF65-F5344CB8AC3E}">
        <p14:creationId xmlns:p14="http://schemas.microsoft.com/office/powerpoint/2010/main" val="1376066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1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sz="1400" b="1">
                <a:solidFill>
                  <a:schemeClr val="lt1"/>
                </a:solidFill>
              </a:rPr>
              <a:t>28</a:t>
            </a:fld>
            <a:endParaRPr sz="1400" b="1" dirty="0">
              <a:solidFill>
                <a:schemeClr val="lt1"/>
              </a:solidFill>
            </a:endParaRPr>
          </a:p>
        </p:txBody>
      </p:sp>
      <p:pic>
        <p:nvPicPr>
          <p:cNvPr id="209" name="Google Shape;209;p19"/>
          <p:cNvPicPr preferRelativeResize="0"/>
          <p:nvPr/>
        </p:nvPicPr>
        <p:blipFill>
          <a:blip r:embed="rId3">
            <a:alphaModFix/>
          </a:blip>
          <a:stretch>
            <a:fillRect/>
          </a:stretch>
        </p:blipFill>
        <p:spPr>
          <a:xfrm flipH="1">
            <a:off x="7152000" y="399325"/>
            <a:ext cx="1992000" cy="156275"/>
          </a:xfrm>
          <a:prstGeom prst="rect">
            <a:avLst/>
          </a:prstGeom>
          <a:noFill/>
          <a:ln>
            <a:noFill/>
          </a:ln>
        </p:spPr>
      </p:pic>
      <p:pic>
        <p:nvPicPr>
          <p:cNvPr id="213" name="Google Shape;213;p19"/>
          <p:cNvPicPr preferRelativeResize="0"/>
          <p:nvPr/>
        </p:nvPicPr>
        <p:blipFill>
          <a:blip r:embed="rId4">
            <a:alphaModFix/>
          </a:blip>
          <a:stretch>
            <a:fillRect/>
          </a:stretch>
        </p:blipFill>
        <p:spPr>
          <a:xfrm>
            <a:off x="1831550" y="3655925"/>
            <a:ext cx="2144625" cy="1836425"/>
          </a:xfrm>
          <a:prstGeom prst="rect">
            <a:avLst/>
          </a:prstGeom>
          <a:noFill/>
          <a:ln>
            <a:noFill/>
          </a:ln>
        </p:spPr>
      </p:pic>
      <p:pic>
        <p:nvPicPr>
          <p:cNvPr id="215" name="Google Shape;215;p19"/>
          <p:cNvPicPr preferRelativeResize="0"/>
          <p:nvPr/>
        </p:nvPicPr>
        <p:blipFill rotWithShape="1">
          <a:blip r:embed="rId5">
            <a:alphaModFix/>
          </a:blip>
          <a:srcRect t="1783" b="1783"/>
          <a:stretch/>
        </p:blipFill>
        <p:spPr>
          <a:xfrm>
            <a:off x="0" y="-14386"/>
            <a:ext cx="9144000" cy="6391469"/>
          </a:xfrm>
          <a:prstGeom prst="rect">
            <a:avLst/>
          </a:prstGeom>
          <a:noFill/>
          <a:ln>
            <a:noFill/>
          </a:ln>
        </p:spPr>
      </p:pic>
      <p:sp>
        <p:nvSpPr>
          <p:cNvPr id="216" name="Google Shape;216;p19"/>
          <p:cNvSpPr txBox="1"/>
          <p:nvPr/>
        </p:nvSpPr>
        <p:spPr>
          <a:xfrm>
            <a:off x="3205703" y="2009932"/>
            <a:ext cx="3016714" cy="8364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4400" dirty="0">
                <a:solidFill>
                  <a:srgbClr val="EFEFEF"/>
                </a:solidFill>
                <a:latin typeface="Comfortaa"/>
                <a:ea typeface="Comfortaa"/>
                <a:cs typeface="Comfortaa"/>
                <a:sym typeface="Comfortaa"/>
              </a:rPr>
              <a:t>THANK YOU</a:t>
            </a:r>
            <a:endParaRPr sz="4400" dirty="0">
              <a:solidFill>
                <a:srgbClr val="EFEFEF"/>
              </a:solidFill>
              <a:latin typeface="Comfortaa"/>
              <a:ea typeface="Comfortaa"/>
              <a:cs typeface="Comfortaa"/>
              <a:sym typeface="Comfortaa"/>
            </a:endParaRPr>
          </a:p>
        </p:txBody>
      </p:sp>
      <p:pic>
        <p:nvPicPr>
          <p:cNvPr id="6" name="Picture 5">
            <a:extLst>
              <a:ext uri="{FF2B5EF4-FFF2-40B4-BE49-F238E27FC236}">
                <a16:creationId xmlns:a16="http://schemas.microsoft.com/office/drawing/2014/main" id="{5931A097-BF2F-4CDF-B093-75D50AFD903C}"/>
              </a:ext>
            </a:extLst>
          </p:cNvPr>
          <p:cNvPicPr>
            <a:picLocks noChangeAspect="1"/>
          </p:cNvPicPr>
          <p:nvPr/>
        </p:nvPicPr>
        <p:blipFill>
          <a:blip r:embed="rId6"/>
          <a:stretch>
            <a:fillRect/>
          </a:stretch>
        </p:blipFill>
        <p:spPr>
          <a:xfrm>
            <a:off x="2407299" y="3833770"/>
            <a:ext cx="4387798" cy="2468136"/>
          </a:xfrm>
          <a:prstGeom prst="rect">
            <a:avLst/>
          </a:prstGeom>
        </p:spPr>
      </p:pic>
    </p:spTree>
    <p:extLst>
      <p:ext uri="{BB962C8B-B14F-4D97-AF65-F5344CB8AC3E}">
        <p14:creationId xmlns:p14="http://schemas.microsoft.com/office/powerpoint/2010/main" val="359937041"/>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9BD5CC-9ED0-490A-A633-B4314A2DAB0C}"/>
              </a:ext>
            </a:extLst>
          </p:cNvPr>
          <p:cNvSpPr>
            <a:spLocks noGrp="1"/>
          </p:cNvSpPr>
          <p:nvPr>
            <p:ph type="body" idx="1"/>
          </p:nvPr>
        </p:nvSpPr>
        <p:spPr>
          <a:xfrm>
            <a:off x="311700" y="906318"/>
            <a:ext cx="8520600" cy="4555200"/>
          </a:xfrm>
        </p:spPr>
        <p:txBody>
          <a:bodyPr/>
          <a:lstStyle/>
          <a:p>
            <a:pPr marL="457200">
              <a:spcBef>
                <a:spcPts val="1200"/>
              </a:spcBef>
              <a:spcAft>
                <a:spcPts val="1200"/>
              </a:spcAft>
            </a:pPr>
            <a:r>
              <a:rPr lang="en-IN" sz="1800" dirty="0">
                <a:solidFill>
                  <a:srgbClr val="202122"/>
                </a:solidFill>
                <a:effectLst/>
                <a:latin typeface="Times New Roman" panose="02020603050405020304" pitchFamily="18" charset="0"/>
                <a:ea typeface="Times New Roman" panose="02020603050405020304" pitchFamily="18" charset="0"/>
              </a:rPr>
              <a:t>Byju's' app was developed by Think and Learn Pvt Ltd, established by Byju</a:t>
            </a:r>
            <a:r>
              <a:rPr lang="en-IN" sz="1800" dirty="0">
                <a:solidFill>
                  <a:schemeClr val="tx1"/>
                </a:solidFill>
                <a:latin typeface="Times New Roman" panose="02020603050405020304" pitchFamily="18" charset="0"/>
                <a:ea typeface="Times New Roman" panose="02020603050405020304" pitchFamily="18" charset="0"/>
              </a:rPr>
              <a:t> Raveendran</a:t>
            </a:r>
            <a:r>
              <a:rPr lang="en-IN" sz="1800" dirty="0">
                <a:solidFill>
                  <a:schemeClr val="tx1"/>
                </a:solidFill>
                <a:effectLst/>
                <a:latin typeface="Times New Roman" panose="02020603050405020304" pitchFamily="18" charset="0"/>
                <a:ea typeface="Times New Roman" panose="02020603050405020304" pitchFamily="18" charset="0"/>
              </a:rPr>
              <a:t> </a:t>
            </a:r>
            <a:r>
              <a:rPr lang="en-IN" sz="1800" dirty="0">
                <a:solidFill>
                  <a:srgbClr val="202122"/>
                </a:solidFill>
                <a:effectLst/>
                <a:latin typeface="Times New Roman" panose="02020603050405020304" pitchFamily="18" charset="0"/>
                <a:ea typeface="Times New Roman" panose="02020603050405020304" pitchFamily="18" charset="0"/>
              </a:rPr>
              <a:t>in 2011. Byju’s has acquired Osmo, a Palo Alto-based education startup. </a:t>
            </a:r>
            <a:r>
              <a:rPr lang="en-IN" sz="1800" dirty="0">
                <a:solidFill>
                  <a:srgbClr val="000000"/>
                </a:solidFill>
                <a:effectLst/>
                <a:latin typeface="Times New Roman" panose="02020603050405020304" pitchFamily="18" charset="0"/>
                <a:ea typeface="Times New Roman" panose="02020603050405020304" pitchFamily="18" charset="0"/>
              </a:rPr>
              <a:t>‘</a:t>
            </a:r>
            <a:r>
              <a:rPr lang="en-IN" sz="1800" b="1" dirty="0">
                <a:solidFill>
                  <a:srgbClr val="000000"/>
                </a:solidFill>
                <a:effectLst/>
                <a:latin typeface="Times New Roman" panose="02020603050405020304" pitchFamily="18" charset="0"/>
                <a:ea typeface="Times New Roman" panose="02020603050405020304" pitchFamily="18" charset="0"/>
              </a:rPr>
              <a:t>Osmo Worksheets’</a:t>
            </a:r>
            <a:r>
              <a:rPr lang="en-IN" sz="1800" dirty="0">
                <a:solidFill>
                  <a:srgbClr val="000000"/>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57200">
              <a:spcBef>
                <a:spcPts val="1200"/>
              </a:spcBef>
              <a:spcAft>
                <a:spcPts val="1200"/>
              </a:spcAft>
            </a:pPr>
            <a:r>
              <a:rPr lang="en-IN" sz="1800" dirty="0">
                <a:solidFill>
                  <a:srgbClr val="000000"/>
                </a:solidFill>
                <a:effectLst/>
                <a:latin typeface="Times New Roman" panose="02020603050405020304" pitchFamily="18" charset="0"/>
                <a:ea typeface="Times New Roman" panose="02020603050405020304" pitchFamily="18" charset="0"/>
              </a:rPr>
              <a:t>These are interactive worksheets for kids in and below Grade 3. These worksheets are programmed and validated based on user gameplay.  Each time the player successfully accomplishes the objective and wins, the system will learn to take advantage of the winning strategy, and the game will continue with a new objective to be achieved and a now slightly harder task.</a:t>
            </a:r>
            <a:endParaRPr lang="en-IN" sz="1800" dirty="0">
              <a:effectLst/>
              <a:latin typeface="Times New Roman" panose="02020603050405020304" pitchFamily="18" charset="0"/>
              <a:ea typeface="Times New Roman" panose="02020603050405020304" pitchFamily="18" charset="0"/>
            </a:endParaRPr>
          </a:p>
          <a:p>
            <a:pPr marL="457200" marR="912495" algn="just">
              <a:spcAft>
                <a:spcPts val="0"/>
              </a:spcAft>
            </a:pPr>
            <a:r>
              <a:rPr lang="en-IN" sz="1800" dirty="0">
                <a:solidFill>
                  <a:srgbClr val="000000"/>
                </a:solidFill>
                <a:effectLst/>
                <a:latin typeface="Times New Roman" panose="02020603050405020304" pitchFamily="18" charset="0"/>
                <a:ea typeface="Times New Roman" panose="02020603050405020304" pitchFamily="18" charset="0"/>
              </a:rPr>
              <a:t>The game consists of multiple worksheets. Each time the player completes a certain worksheet, he/she goes to the next state.</a:t>
            </a:r>
            <a:r>
              <a:rPr lang="en-US" sz="1800" dirty="0">
                <a:solidFill>
                  <a:srgbClr val="000000"/>
                </a:solidFill>
                <a:effectLst/>
                <a:latin typeface="Times New Roman" panose="02020603050405020304" pitchFamily="18" charset="0"/>
                <a:ea typeface="Times New Roman" panose="02020603050405020304" pitchFamily="18" charset="0"/>
              </a:rPr>
              <a:t>Coding in Unity is done through C#. Every action that takes place in the game has to be triggered using a C# script.</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5CFB1A4D-ABA9-4F5E-8D00-2899C2C919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pic>
        <p:nvPicPr>
          <p:cNvPr id="5" name="Picture 2">
            <a:extLst>
              <a:ext uri="{FF2B5EF4-FFF2-40B4-BE49-F238E27FC236}">
                <a16:creationId xmlns:a16="http://schemas.microsoft.com/office/drawing/2014/main" id="{CFB73F7B-4BB2-45FA-A0E8-EB646D068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795" y="4765638"/>
            <a:ext cx="2505167" cy="1391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258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2DC1-0367-47E9-A5C9-175627499EE0}"/>
              </a:ext>
            </a:extLst>
          </p:cNvPr>
          <p:cNvSpPr>
            <a:spLocks noGrp="1"/>
          </p:cNvSpPr>
          <p:nvPr>
            <p:ph type="title"/>
          </p:nvPr>
        </p:nvSpPr>
        <p:spPr/>
        <p:txBody>
          <a:bodyPr/>
          <a:lstStyle/>
          <a:p>
            <a:r>
              <a:rPr lang="en-IN" dirty="0"/>
              <a:t>INTRODUCTION</a:t>
            </a:r>
          </a:p>
        </p:txBody>
      </p:sp>
      <p:sp>
        <p:nvSpPr>
          <p:cNvPr id="3" name="Text Placeholder 2">
            <a:extLst>
              <a:ext uri="{FF2B5EF4-FFF2-40B4-BE49-F238E27FC236}">
                <a16:creationId xmlns:a16="http://schemas.microsoft.com/office/drawing/2014/main" id="{4686B9FF-C488-4F9E-9B5E-74F15E0762C1}"/>
              </a:ext>
            </a:extLst>
          </p:cNvPr>
          <p:cNvSpPr>
            <a:spLocks noGrp="1"/>
          </p:cNvSpPr>
          <p:nvPr>
            <p:ph type="body" idx="1"/>
          </p:nvPr>
        </p:nvSpPr>
        <p:spPr/>
        <p:txBody>
          <a:bodyPr/>
          <a:lstStyle/>
          <a:p>
            <a:r>
              <a:rPr lang="en-IN"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Byju's' app was developed by Think and Learn Pvt Ltd, established by </a:t>
            </a:r>
            <a:r>
              <a:rPr lang="en-IN"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Byju Raveendran</a:t>
            </a:r>
            <a:r>
              <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in 2011. </a:t>
            </a:r>
          </a:p>
          <a:p>
            <a:endParaRPr lang="en-IN"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Byju’s has acquired Osmo, a education startup.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Osmo Worksheets’</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88900" indent="0">
              <a:buNone/>
            </a:pPr>
            <a:endParaRPr lang="en-IN" sz="1800" dirty="0">
              <a:latin typeface="Times New Roman" panose="02020603050405020304" pitchFamily="18" charset="0"/>
              <a:ea typeface="Times New Roman" panose="02020603050405020304" pitchFamily="18" charset="0"/>
              <a:cs typeface="Times New Roman" panose="02020603050405020304" pitchFamily="18" charset="0"/>
            </a:endParaRPr>
          </a:p>
          <a:p>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These are interactive worksheets for kids in and below Grade 3. These worksheets are programmed and validated based on user gameplay.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A6445BF8-743C-43B0-8AA1-7BE5E924B6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pic>
        <p:nvPicPr>
          <p:cNvPr id="3074" name="Picture 2">
            <a:extLst>
              <a:ext uri="{FF2B5EF4-FFF2-40B4-BE49-F238E27FC236}">
                <a16:creationId xmlns:a16="http://schemas.microsoft.com/office/drawing/2014/main" id="{4B560B2A-0598-436B-A4CF-3D2DD2A7D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197" y="4193923"/>
            <a:ext cx="3416238" cy="18979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5.cloudinary.com/crunchbase-production/imag...">
            <a:extLst>
              <a:ext uri="{FF2B5EF4-FFF2-40B4-BE49-F238E27FC236}">
                <a16:creationId xmlns:a16="http://schemas.microsoft.com/office/drawing/2014/main" id="{B91C67DA-1755-406D-B45F-98036E43F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061" y="4345552"/>
            <a:ext cx="1594651" cy="1594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847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77E23-0656-4465-8884-3D2655BC06DD}"/>
              </a:ext>
            </a:extLst>
          </p:cNvPr>
          <p:cNvSpPr>
            <a:spLocks noGrp="1"/>
          </p:cNvSpPr>
          <p:nvPr>
            <p:ph type="title"/>
          </p:nvPr>
        </p:nvSpPr>
        <p:spPr/>
        <p:txBody>
          <a:bodyPr/>
          <a:lstStyle/>
          <a:p>
            <a:r>
              <a:rPr lang="en-IN" dirty="0"/>
              <a:t>PROBEMS FACED BEFORE:-</a:t>
            </a:r>
          </a:p>
        </p:txBody>
      </p:sp>
      <p:sp>
        <p:nvSpPr>
          <p:cNvPr id="3" name="Text Placeholder 2">
            <a:extLst>
              <a:ext uri="{FF2B5EF4-FFF2-40B4-BE49-F238E27FC236}">
                <a16:creationId xmlns:a16="http://schemas.microsoft.com/office/drawing/2014/main" id="{D98D4ABA-C89E-4DFD-A30C-F6DC854A9994}"/>
              </a:ext>
            </a:extLst>
          </p:cNvPr>
          <p:cNvSpPr>
            <a:spLocks noGrp="1"/>
          </p:cNvSpPr>
          <p:nvPr>
            <p:ph type="body" idx="1"/>
          </p:nvPr>
        </p:nvSpPr>
        <p:spPr/>
        <p:txBody>
          <a:bodyPr/>
          <a:lstStyle/>
          <a:p>
            <a:r>
              <a:rPr lang="en-IN" dirty="0"/>
              <a:t>Adult Supervision Required all the time.</a:t>
            </a:r>
          </a:p>
          <a:p>
            <a:endParaRPr lang="en-IN" dirty="0"/>
          </a:p>
          <a:p>
            <a:r>
              <a:rPr lang="en-IN" dirty="0"/>
              <a:t>Evaluation is time consuming.</a:t>
            </a:r>
          </a:p>
          <a:p>
            <a:endParaRPr lang="en-IN" dirty="0"/>
          </a:p>
          <a:p>
            <a:r>
              <a:rPr lang="en-IN" dirty="0"/>
              <a:t>Too much stress.</a:t>
            </a:r>
          </a:p>
          <a:p>
            <a:endParaRPr lang="en-IN" dirty="0"/>
          </a:p>
          <a:p>
            <a:r>
              <a:rPr lang="en-IN" dirty="0"/>
              <a:t>Learning becomes boring.</a:t>
            </a:r>
          </a:p>
        </p:txBody>
      </p:sp>
      <p:sp>
        <p:nvSpPr>
          <p:cNvPr id="4" name="Slide Number Placeholder 3">
            <a:extLst>
              <a:ext uri="{FF2B5EF4-FFF2-40B4-BE49-F238E27FC236}">
                <a16:creationId xmlns:a16="http://schemas.microsoft.com/office/drawing/2014/main" id="{E6020876-FFF9-422D-99E6-575264C190DD}"/>
              </a:ext>
            </a:extLst>
          </p:cNvPr>
          <p:cNvSpPr>
            <a:spLocks noGrp="1"/>
          </p:cNvSpPr>
          <p:nvPr>
            <p:ph type="sldNum" idx="12"/>
          </p:nvPr>
        </p:nvSpPr>
        <p:spPr>
          <a:xfrm>
            <a:off x="8595300" y="6333300"/>
            <a:ext cx="548700" cy="524700"/>
          </a:xfrm>
        </p:spPr>
        <p:txBody>
          <a:bodyPr/>
          <a:lstStyle/>
          <a:p>
            <a:pPr marL="0" lvl="0" indent="0" algn="r" rtl="0">
              <a:spcBef>
                <a:spcPts val="0"/>
              </a:spcBef>
              <a:spcAft>
                <a:spcPts val="0"/>
              </a:spcAft>
              <a:buNone/>
            </a:pPr>
            <a:fld id="{00000000-1234-1234-1234-123412341234}" type="slidenum">
              <a:rPr lang="en-US" sz="1400" b="1" smtClean="0">
                <a:solidFill>
                  <a:schemeClr val="bg1"/>
                </a:solidFill>
              </a:rPr>
              <a:t>5</a:t>
            </a:fld>
            <a:endParaRPr lang="en-US" sz="1400" b="1" dirty="0">
              <a:solidFill>
                <a:schemeClr val="bg1"/>
              </a:solidFill>
            </a:endParaRPr>
          </a:p>
        </p:txBody>
      </p:sp>
    </p:spTree>
    <p:extLst>
      <p:ext uri="{BB962C8B-B14F-4D97-AF65-F5344CB8AC3E}">
        <p14:creationId xmlns:p14="http://schemas.microsoft.com/office/powerpoint/2010/main" val="3479764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5" name="Google Shape;185;p18"/>
          <p:cNvSpPr txBox="1">
            <a:spLocks noGrp="1"/>
          </p:cNvSpPr>
          <p:nvPr>
            <p:ph type="sldNum" idx="12"/>
          </p:nvPr>
        </p:nvSpPr>
        <p:spPr>
          <a:xfrm>
            <a:off x="8595300" y="6333300"/>
            <a:ext cx="548700" cy="524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sz="1400" b="1">
                <a:solidFill>
                  <a:schemeClr val="lt1"/>
                </a:solidFill>
              </a:rPr>
              <a:t>6</a:t>
            </a:fld>
            <a:endParaRPr sz="1400" b="1" dirty="0">
              <a:solidFill>
                <a:schemeClr val="lt1"/>
              </a:solidFill>
            </a:endParaRPr>
          </a:p>
        </p:txBody>
      </p:sp>
      <p:sp>
        <p:nvSpPr>
          <p:cNvPr id="187" name="Google Shape;187;p18"/>
          <p:cNvSpPr txBox="1"/>
          <p:nvPr/>
        </p:nvSpPr>
        <p:spPr>
          <a:xfrm>
            <a:off x="1601600" y="2375650"/>
            <a:ext cx="3040200" cy="121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979" dirty="0">
              <a:latin typeface="Quicksand"/>
              <a:ea typeface="Quicksand"/>
              <a:cs typeface="Quicksand"/>
              <a:sym typeface="Quicksand"/>
            </a:endParaRPr>
          </a:p>
        </p:txBody>
      </p:sp>
      <p:pic>
        <p:nvPicPr>
          <p:cNvPr id="188" name="Google Shape;188;p18"/>
          <p:cNvPicPr preferRelativeResize="0"/>
          <p:nvPr/>
        </p:nvPicPr>
        <p:blipFill>
          <a:blip r:embed="rId3">
            <a:alphaModFix/>
          </a:blip>
          <a:stretch>
            <a:fillRect/>
          </a:stretch>
        </p:blipFill>
        <p:spPr>
          <a:xfrm flipH="1">
            <a:off x="7152000" y="399325"/>
            <a:ext cx="1992000" cy="156275"/>
          </a:xfrm>
          <a:prstGeom prst="rect">
            <a:avLst/>
          </a:prstGeom>
          <a:noFill/>
          <a:ln>
            <a:noFill/>
          </a:ln>
        </p:spPr>
      </p:pic>
      <p:pic>
        <p:nvPicPr>
          <p:cNvPr id="194" name="Google Shape;194;p18"/>
          <p:cNvPicPr preferRelativeResize="0"/>
          <p:nvPr/>
        </p:nvPicPr>
        <p:blipFill rotWithShape="1">
          <a:blip r:embed="rId4">
            <a:alphaModFix/>
          </a:blip>
          <a:srcRect t="1783" b="1783"/>
          <a:stretch/>
        </p:blipFill>
        <p:spPr>
          <a:xfrm>
            <a:off x="0" y="32077"/>
            <a:ext cx="9144000" cy="6458675"/>
          </a:xfrm>
          <a:prstGeom prst="rect">
            <a:avLst/>
          </a:prstGeom>
          <a:noFill/>
          <a:ln>
            <a:noFill/>
          </a:ln>
        </p:spPr>
      </p:pic>
      <p:sp>
        <p:nvSpPr>
          <p:cNvPr id="195" name="Google Shape;195;p18"/>
          <p:cNvSpPr txBox="1"/>
          <p:nvPr/>
        </p:nvSpPr>
        <p:spPr>
          <a:xfrm>
            <a:off x="631338" y="1014273"/>
            <a:ext cx="4159800" cy="121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79" dirty="0">
                <a:solidFill>
                  <a:srgbClr val="EFEFEF"/>
                </a:solidFill>
                <a:latin typeface="Comfortaa"/>
                <a:ea typeface="Comfortaa"/>
                <a:cs typeface="Comfortaa"/>
                <a:sym typeface="Comfortaa"/>
              </a:rPr>
              <a:t>PROPOSED</a:t>
            </a:r>
            <a:r>
              <a:rPr lang="en-US" sz="1779" dirty="0">
                <a:solidFill>
                  <a:srgbClr val="EFEFEF"/>
                </a:solidFill>
                <a:latin typeface="Comfortaa"/>
                <a:ea typeface="Comfortaa"/>
                <a:cs typeface="Comfortaa"/>
                <a:sym typeface="Comfortaa"/>
              </a:rPr>
              <a:t> </a:t>
            </a:r>
            <a:endParaRPr sz="1779" dirty="0">
              <a:solidFill>
                <a:srgbClr val="EFEFEF"/>
              </a:solidFill>
              <a:latin typeface="Comfortaa"/>
              <a:ea typeface="Comfortaa"/>
              <a:cs typeface="Comfortaa"/>
              <a:sym typeface="Comfortaa"/>
            </a:endParaRPr>
          </a:p>
          <a:p>
            <a:pPr marL="0" marR="0" lvl="0" indent="0" algn="l" rtl="0">
              <a:lnSpc>
                <a:spcPct val="100000"/>
              </a:lnSpc>
              <a:spcBef>
                <a:spcPts val="0"/>
              </a:spcBef>
              <a:spcAft>
                <a:spcPts val="0"/>
              </a:spcAft>
              <a:buNone/>
            </a:pPr>
            <a:r>
              <a:rPr lang="en-US" sz="2180" dirty="0">
                <a:solidFill>
                  <a:srgbClr val="EFEFEF"/>
                </a:solidFill>
                <a:latin typeface="Comfortaa"/>
                <a:ea typeface="Comfortaa"/>
                <a:cs typeface="Comfortaa"/>
                <a:sym typeface="Comfortaa"/>
              </a:rPr>
              <a:t>SYSTEM MODEL</a:t>
            </a:r>
            <a:endParaRPr sz="2180" dirty="0">
              <a:solidFill>
                <a:srgbClr val="EFEFEF"/>
              </a:solidFill>
              <a:latin typeface="Comfortaa"/>
              <a:ea typeface="Comfortaa"/>
              <a:cs typeface="Comfortaa"/>
              <a:sym typeface="Comfortaa"/>
            </a:endParaRPr>
          </a:p>
        </p:txBody>
      </p:sp>
      <p:sp>
        <p:nvSpPr>
          <p:cNvPr id="196" name="Google Shape;196;p18"/>
          <p:cNvSpPr txBox="1"/>
          <p:nvPr/>
        </p:nvSpPr>
        <p:spPr>
          <a:xfrm>
            <a:off x="631338" y="2084757"/>
            <a:ext cx="4332185" cy="47411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180" dirty="0">
                <a:solidFill>
                  <a:srgbClr val="45818E"/>
                </a:solidFill>
                <a:latin typeface="Quicksand"/>
                <a:ea typeface="Quicksand"/>
                <a:cs typeface="Quicksand"/>
                <a:sym typeface="Quicksand"/>
              </a:rPr>
              <a:t>o </a:t>
            </a:r>
            <a:r>
              <a:rPr lang="en-US" sz="2180" dirty="0">
                <a:solidFill>
                  <a:schemeClr val="bg1"/>
                </a:solidFill>
                <a:latin typeface="Quicksand"/>
                <a:ea typeface="Quicksand"/>
                <a:cs typeface="Quicksand"/>
                <a:sym typeface="Quicksand"/>
              </a:rPr>
              <a:t>Character Guidance</a:t>
            </a:r>
          </a:p>
          <a:p>
            <a:pPr marL="0" marR="0" lvl="0" indent="0" algn="l" rtl="0">
              <a:lnSpc>
                <a:spcPct val="100000"/>
              </a:lnSpc>
              <a:spcBef>
                <a:spcPts val="0"/>
              </a:spcBef>
              <a:spcAft>
                <a:spcPts val="0"/>
              </a:spcAft>
              <a:buNone/>
            </a:pPr>
            <a:endParaRPr lang="en-US" sz="2180" dirty="0">
              <a:solidFill>
                <a:srgbClr val="D9D9D9"/>
              </a:solidFill>
              <a:latin typeface="Quicksand"/>
              <a:ea typeface="Quicksand"/>
              <a:cs typeface="Quicksand"/>
              <a:sym typeface="Quicksand"/>
            </a:endParaRPr>
          </a:p>
          <a:p>
            <a:pPr marL="0" marR="0" lvl="0" indent="0" algn="l" rtl="0">
              <a:lnSpc>
                <a:spcPct val="100000"/>
              </a:lnSpc>
              <a:spcBef>
                <a:spcPts val="0"/>
              </a:spcBef>
              <a:spcAft>
                <a:spcPts val="0"/>
              </a:spcAft>
              <a:buNone/>
            </a:pPr>
            <a:r>
              <a:rPr lang="en-US" sz="2180" dirty="0">
                <a:solidFill>
                  <a:srgbClr val="6AA84F"/>
                </a:solidFill>
                <a:latin typeface="Quicksand"/>
                <a:ea typeface="Quicksand"/>
                <a:cs typeface="Quicksand"/>
                <a:sym typeface="Quicksand"/>
              </a:rPr>
              <a:t>o </a:t>
            </a:r>
            <a:r>
              <a:rPr lang="en-US" sz="2180" dirty="0">
                <a:solidFill>
                  <a:schemeClr val="bg1"/>
                </a:solidFill>
                <a:latin typeface="Quicksand"/>
                <a:ea typeface="Quicksand"/>
                <a:cs typeface="Quicksand"/>
                <a:sym typeface="Quicksand"/>
              </a:rPr>
              <a:t>Auto Correction</a:t>
            </a:r>
          </a:p>
          <a:p>
            <a:pPr marL="0" marR="0" lvl="0" indent="0" algn="l" rtl="0">
              <a:lnSpc>
                <a:spcPct val="100000"/>
              </a:lnSpc>
              <a:spcBef>
                <a:spcPts val="0"/>
              </a:spcBef>
              <a:spcAft>
                <a:spcPts val="0"/>
              </a:spcAft>
              <a:buNone/>
            </a:pPr>
            <a:endParaRPr lang="en-US" sz="2180" dirty="0">
              <a:solidFill>
                <a:srgbClr val="D9D9D9"/>
              </a:solidFill>
              <a:latin typeface="Quicksand"/>
              <a:ea typeface="Quicksand"/>
              <a:cs typeface="Quicksand"/>
              <a:sym typeface="Quicksand"/>
            </a:endParaRPr>
          </a:p>
          <a:p>
            <a:pPr marL="0" marR="0" lvl="0" indent="0" algn="l" rtl="0">
              <a:lnSpc>
                <a:spcPct val="100000"/>
              </a:lnSpc>
              <a:spcBef>
                <a:spcPts val="0"/>
              </a:spcBef>
              <a:spcAft>
                <a:spcPts val="0"/>
              </a:spcAft>
              <a:buNone/>
            </a:pPr>
            <a:r>
              <a:rPr lang="en-US" sz="2180" dirty="0">
                <a:solidFill>
                  <a:srgbClr val="45818E"/>
                </a:solidFill>
                <a:latin typeface="Quicksand"/>
                <a:ea typeface="Quicksand"/>
                <a:cs typeface="Quicksand"/>
                <a:sym typeface="Quicksand"/>
              </a:rPr>
              <a:t>o </a:t>
            </a:r>
            <a:r>
              <a:rPr lang="en-US" sz="2180" dirty="0">
                <a:solidFill>
                  <a:schemeClr val="bg1"/>
                </a:solidFill>
                <a:latin typeface="Quicksand"/>
                <a:ea typeface="Quicksand"/>
                <a:cs typeface="Quicksand"/>
                <a:sym typeface="Quicksand"/>
              </a:rPr>
              <a:t>Hint System</a:t>
            </a:r>
          </a:p>
        </p:txBody>
      </p:sp>
      <p:sp>
        <p:nvSpPr>
          <p:cNvPr id="199" name="Google Shape;199;p18"/>
          <p:cNvSpPr txBox="1"/>
          <p:nvPr/>
        </p:nvSpPr>
        <p:spPr>
          <a:xfrm>
            <a:off x="5946788" y="5527614"/>
            <a:ext cx="1205212" cy="347083"/>
          </a:xfrm>
          <a:prstGeom prst="rect">
            <a:avLst/>
          </a:prstGeom>
          <a:noFill/>
          <a:ln>
            <a:noFill/>
          </a:ln>
        </p:spPr>
        <p:txBody>
          <a:bodyPr spcFirstLastPara="1" wrap="square" lIns="91425" tIns="45700" rIns="91425" bIns="45700" anchor="t" anchorCtr="0">
            <a:noAutofit/>
          </a:bodyPr>
          <a:lstStyle/>
          <a:p>
            <a:pPr lvl="0"/>
            <a:r>
              <a:rPr lang="en-US" dirty="0">
                <a:solidFill>
                  <a:srgbClr val="EFEFEF"/>
                </a:solidFill>
                <a:latin typeface="Comfortaa"/>
                <a:ea typeface="Comfortaa"/>
                <a:cs typeface="Comfortaa"/>
                <a:sym typeface="Comfortaa"/>
              </a:rPr>
              <a:t>Candy Crush </a:t>
            </a:r>
          </a:p>
        </p:txBody>
      </p:sp>
      <p:pic>
        <p:nvPicPr>
          <p:cNvPr id="3" name="Picture 2">
            <a:extLst>
              <a:ext uri="{FF2B5EF4-FFF2-40B4-BE49-F238E27FC236}">
                <a16:creationId xmlns:a16="http://schemas.microsoft.com/office/drawing/2014/main" id="{F80AD799-AF0E-4A29-B0BA-32E6CD6DE393}"/>
              </a:ext>
            </a:extLst>
          </p:cNvPr>
          <p:cNvPicPr>
            <a:picLocks noChangeAspect="1"/>
          </p:cNvPicPr>
          <p:nvPr/>
        </p:nvPicPr>
        <p:blipFill>
          <a:blip r:embed="rId5"/>
          <a:stretch>
            <a:fillRect/>
          </a:stretch>
        </p:blipFill>
        <p:spPr>
          <a:xfrm>
            <a:off x="4641800" y="2141277"/>
            <a:ext cx="3799589" cy="3097200"/>
          </a:xfrm>
          <a:prstGeom prst="rect">
            <a:avLst/>
          </a:prstGeom>
        </p:spPr>
      </p:pic>
      <p:pic>
        <p:nvPicPr>
          <p:cNvPr id="21" name="Google Shape;198;p18">
            <a:extLst>
              <a:ext uri="{FF2B5EF4-FFF2-40B4-BE49-F238E27FC236}">
                <a16:creationId xmlns:a16="http://schemas.microsoft.com/office/drawing/2014/main" id="{352F112A-CB18-4323-8837-3BF346A46D5C}"/>
              </a:ext>
            </a:extLst>
          </p:cNvPr>
          <p:cNvPicPr preferRelativeResize="0"/>
          <p:nvPr/>
        </p:nvPicPr>
        <p:blipFill>
          <a:blip r:embed="rId6">
            <a:alphaModFix/>
          </a:blip>
          <a:stretch>
            <a:fillRect/>
          </a:stretch>
        </p:blipFill>
        <p:spPr>
          <a:xfrm rot="-10653908" flipH="1">
            <a:off x="5438386" y="991230"/>
            <a:ext cx="587458" cy="76151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500"/>
                                        <p:tgtEl>
                                          <p:spTgt spid="19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96"/>
                                        </p:tgtEl>
                                        <p:attrNameLst>
                                          <p:attrName>style.visibility</p:attrName>
                                        </p:attrNameLst>
                                      </p:cBhvr>
                                      <p:to>
                                        <p:strVal val="visible"/>
                                      </p:to>
                                    </p:set>
                                    <p:anim calcmode="lin" valueType="num">
                                      <p:cBhvr additive="base">
                                        <p:cTn id="10" dur="1500"/>
                                        <p:tgtEl>
                                          <p:spTgt spid="19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99"/>
                                        </p:tgtEl>
                                        <p:attrNameLst>
                                          <p:attrName>style.visibility</p:attrName>
                                        </p:attrNameLst>
                                      </p:cBhvr>
                                      <p:to>
                                        <p:strVal val="visible"/>
                                      </p:to>
                                    </p:set>
                                    <p:anim calcmode="lin" valueType="num">
                                      <p:cBhvr additive="base">
                                        <p:cTn id="13" dur="1500"/>
                                        <p:tgtEl>
                                          <p:spTgt spid="199"/>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95"/>
                                        </p:tgtEl>
                                        <p:attrNameLst>
                                          <p:attrName>style.visibility</p:attrName>
                                        </p:attrNameLst>
                                      </p:cBhvr>
                                      <p:to>
                                        <p:strVal val="visible"/>
                                      </p:to>
                                    </p:set>
                                    <p:anim calcmode="lin" valueType="num">
                                      <p:cBhvr additive="base">
                                        <p:cTn id="16" dur="1500"/>
                                        <p:tgtEl>
                                          <p:spTgt spid="1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19"/>
          <p:cNvSpPr txBox="1">
            <a:spLocks noGrp="1"/>
          </p:cNvSpPr>
          <p:nvPr>
            <p:ph type="sldNum" idx="12"/>
          </p:nvPr>
        </p:nvSpPr>
        <p:spPr>
          <a:xfrm>
            <a:off x="8607105" y="6333300"/>
            <a:ext cx="548700" cy="524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sz="1400" b="1">
                <a:solidFill>
                  <a:schemeClr val="lt1"/>
                </a:solidFill>
              </a:rPr>
              <a:t>7</a:t>
            </a:fld>
            <a:endParaRPr sz="1400" b="1" dirty="0">
              <a:solidFill>
                <a:schemeClr val="lt1"/>
              </a:solidFill>
            </a:endParaRPr>
          </a:p>
        </p:txBody>
      </p:sp>
      <p:sp>
        <p:nvSpPr>
          <p:cNvPr id="207" name="Google Shape;207;p19"/>
          <p:cNvSpPr txBox="1"/>
          <p:nvPr/>
        </p:nvSpPr>
        <p:spPr>
          <a:xfrm>
            <a:off x="669250" y="896700"/>
            <a:ext cx="4159800" cy="121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979" dirty="0">
                <a:latin typeface="Comfortaa"/>
                <a:ea typeface="Comfortaa"/>
                <a:cs typeface="Comfortaa"/>
                <a:sym typeface="Comfortaa"/>
              </a:rPr>
              <a:t>VARIOUS TYPES </a:t>
            </a:r>
            <a:r>
              <a:rPr lang="en-US" sz="1580" dirty="0">
                <a:latin typeface="Comfortaa"/>
                <a:ea typeface="Comfortaa"/>
                <a:cs typeface="Comfortaa"/>
                <a:sym typeface="Comfortaa"/>
              </a:rPr>
              <a:t>OF</a:t>
            </a:r>
            <a:r>
              <a:rPr lang="en-US" sz="2080" dirty="0">
                <a:latin typeface="Comfortaa"/>
                <a:ea typeface="Comfortaa"/>
                <a:cs typeface="Comfortaa"/>
                <a:sym typeface="Comfortaa"/>
              </a:rPr>
              <a:t> </a:t>
            </a:r>
            <a:endParaRPr sz="2080" dirty="0">
              <a:latin typeface="Comfortaa"/>
              <a:ea typeface="Comfortaa"/>
              <a:cs typeface="Comfortaa"/>
              <a:sym typeface="Comfortaa"/>
            </a:endParaRPr>
          </a:p>
          <a:p>
            <a:pPr marL="0" marR="0" lvl="0" indent="0" algn="l" rtl="0">
              <a:lnSpc>
                <a:spcPct val="100000"/>
              </a:lnSpc>
              <a:spcBef>
                <a:spcPts val="0"/>
              </a:spcBef>
              <a:spcAft>
                <a:spcPts val="0"/>
              </a:spcAft>
              <a:buNone/>
            </a:pPr>
            <a:r>
              <a:rPr lang="en-US" sz="2780" dirty="0">
                <a:latin typeface="Comfortaa"/>
                <a:ea typeface="Comfortaa"/>
                <a:cs typeface="Comfortaa"/>
                <a:sym typeface="Comfortaa"/>
              </a:rPr>
              <a:t>MAZE GAMES</a:t>
            </a:r>
            <a:endParaRPr sz="2780" dirty="0">
              <a:latin typeface="Comfortaa"/>
              <a:ea typeface="Comfortaa"/>
              <a:cs typeface="Comfortaa"/>
              <a:sym typeface="Comfortaa"/>
            </a:endParaRPr>
          </a:p>
        </p:txBody>
      </p:sp>
      <p:pic>
        <p:nvPicPr>
          <p:cNvPr id="209" name="Google Shape;209;p19"/>
          <p:cNvPicPr preferRelativeResize="0"/>
          <p:nvPr/>
        </p:nvPicPr>
        <p:blipFill>
          <a:blip r:embed="rId3">
            <a:alphaModFix/>
          </a:blip>
          <a:stretch>
            <a:fillRect/>
          </a:stretch>
        </p:blipFill>
        <p:spPr>
          <a:xfrm flipH="1">
            <a:off x="7152000" y="399325"/>
            <a:ext cx="1992000" cy="156275"/>
          </a:xfrm>
          <a:prstGeom prst="rect">
            <a:avLst/>
          </a:prstGeom>
          <a:noFill/>
          <a:ln>
            <a:noFill/>
          </a:ln>
        </p:spPr>
      </p:pic>
      <p:pic>
        <p:nvPicPr>
          <p:cNvPr id="210" name="Google Shape;210;p19"/>
          <p:cNvPicPr preferRelativeResize="0"/>
          <p:nvPr/>
        </p:nvPicPr>
        <p:blipFill rotWithShape="1">
          <a:blip r:embed="rId4">
            <a:alphaModFix/>
          </a:blip>
          <a:srcRect l="12338" r="12338"/>
          <a:stretch/>
        </p:blipFill>
        <p:spPr>
          <a:xfrm>
            <a:off x="5031150" y="2581075"/>
            <a:ext cx="2820925" cy="2106675"/>
          </a:xfrm>
          <a:prstGeom prst="rect">
            <a:avLst/>
          </a:prstGeom>
          <a:noFill/>
          <a:ln>
            <a:noFill/>
          </a:ln>
        </p:spPr>
      </p:pic>
      <p:pic>
        <p:nvPicPr>
          <p:cNvPr id="211" name="Google Shape;211;p19"/>
          <p:cNvPicPr preferRelativeResize="0"/>
          <p:nvPr/>
        </p:nvPicPr>
        <p:blipFill>
          <a:blip r:embed="rId5">
            <a:alphaModFix/>
          </a:blip>
          <a:stretch>
            <a:fillRect/>
          </a:stretch>
        </p:blipFill>
        <p:spPr>
          <a:xfrm>
            <a:off x="693725" y="2333625"/>
            <a:ext cx="685800" cy="714375"/>
          </a:xfrm>
          <a:prstGeom prst="rect">
            <a:avLst/>
          </a:prstGeom>
          <a:noFill/>
          <a:ln>
            <a:noFill/>
          </a:ln>
        </p:spPr>
      </p:pic>
      <p:pic>
        <p:nvPicPr>
          <p:cNvPr id="212" name="Google Shape;212;p19"/>
          <p:cNvPicPr preferRelativeResize="0"/>
          <p:nvPr/>
        </p:nvPicPr>
        <p:blipFill>
          <a:blip r:embed="rId6">
            <a:alphaModFix/>
          </a:blip>
          <a:stretch>
            <a:fillRect/>
          </a:stretch>
        </p:blipFill>
        <p:spPr>
          <a:xfrm>
            <a:off x="722300" y="2357437"/>
            <a:ext cx="628650" cy="666750"/>
          </a:xfrm>
          <a:prstGeom prst="rect">
            <a:avLst/>
          </a:prstGeom>
          <a:noFill/>
          <a:ln>
            <a:noFill/>
          </a:ln>
        </p:spPr>
      </p:pic>
      <p:pic>
        <p:nvPicPr>
          <p:cNvPr id="213" name="Google Shape;213;p19"/>
          <p:cNvPicPr preferRelativeResize="0"/>
          <p:nvPr/>
        </p:nvPicPr>
        <p:blipFill>
          <a:blip r:embed="rId7">
            <a:alphaModFix/>
          </a:blip>
          <a:stretch>
            <a:fillRect/>
          </a:stretch>
        </p:blipFill>
        <p:spPr>
          <a:xfrm>
            <a:off x="1831550" y="3655925"/>
            <a:ext cx="2144625" cy="1836425"/>
          </a:xfrm>
          <a:prstGeom prst="rect">
            <a:avLst/>
          </a:prstGeom>
          <a:noFill/>
          <a:ln>
            <a:noFill/>
          </a:ln>
        </p:spPr>
      </p:pic>
      <p:pic>
        <p:nvPicPr>
          <p:cNvPr id="214" name="Google Shape;214;p19"/>
          <p:cNvPicPr preferRelativeResize="0"/>
          <p:nvPr/>
        </p:nvPicPr>
        <p:blipFill>
          <a:blip r:embed="rId8">
            <a:alphaModFix/>
          </a:blip>
          <a:stretch>
            <a:fillRect/>
          </a:stretch>
        </p:blipFill>
        <p:spPr>
          <a:xfrm>
            <a:off x="660388" y="2357438"/>
            <a:ext cx="752475" cy="666750"/>
          </a:xfrm>
          <a:prstGeom prst="rect">
            <a:avLst/>
          </a:prstGeom>
          <a:noFill/>
          <a:ln>
            <a:noFill/>
          </a:ln>
        </p:spPr>
      </p:pic>
      <p:pic>
        <p:nvPicPr>
          <p:cNvPr id="215" name="Google Shape;215;p19"/>
          <p:cNvPicPr preferRelativeResize="0"/>
          <p:nvPr/>
        </p:nvPicPr>
        <p:blipFill rotWithShape="1">
          <a:blip r:embed="rId9">
            <a:alphaModFix/>
          </a:blip>
          <a:srcRect t="1783" b="1783"/>
          <a:stretch/>
        </p:blipFill>
        <p:spPr>
          <a:xfrm>
            <a:off x="0" y="1"/>
            <a:ext cx="9155805" cy="6458674"/>
          </a:xfrm>
          <a:prstGeom prst="rect">
            <a:avLst/>
          </a:prstGeom>
          <a:noFill/>
          <a:ln>
            <a:noFill/>
          </a:ln>
        </p:spPr>
      </p:pic>
      <p:sp>
        <p:nvSpPr>
          <p:cNvPr id="216" name="Google Shape;216;p19"/>
          <p:cNvSpPr txBox="1"/>
          <p:nvPr/>
        </p:nvSpPr>
        <p:spPr>
          <a:xfrm>
            <a:off x="953157" y="859001"/>
            <a:ext cx="4159800" cy="121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79" dirty="0">
                <a:solidFill>
                  <a:srgbClr val="EFEFEF"/>
                </a:solidFill>
                <a:latin typeface="Comfortaa"/>
                <a:ea typeface="Comfortaa"/>
                <a:cs typeface="Comfortaa"/>
                <a:sym typeface="Comfortaa"/>
              </a:rPr>
              <a:t>PROPOSED</a:t>
            </a:r>
            <a:r>
              <a:rPr lang="en-US" sz="1779" dirty="0">
                <a:solidFill>
                  <a:srgbClr val="EFEFEF"/>
                </a:solidFill>
                <a:latin typeface="Comfortaa"/>
                <a:ea typeface="Comfortaa"/>
                <a:cs typeface="Comfortaa"/>
                <a:sym typeface="Comfortaa"/>
              </a:rPr>
              <a:t> </a:t>
            </a:r>
            <a:endParaRPr sz="1779" dirty="0">
              <a:solidFill>
                <a:srgbClr val="EFEFEF"/>
              </a:solidFill>
              <a:latin typeface="Comfortaa"/>
              <a:ea typeface="Comfortaa"/>
              <a:cs typeface="Comfortaa"/>
              <a:sym typeface="Comfortaa"/>
            </a:endParaRPr>
          </a:p>
          <a:p>
            <a:pPr marL="0" marR="0" lvl="0" indent="0" algn="l" rtl="0">
              <a:lnSpc>
                <a:spcPct val="100000"/>
              </a:lnSpc>
              <a:spcBef>
                <a:spcPts val="0"/>
              </a:spcBef>
              <a:spcAft>
                <a:spcPts val="0"/>
              </a:spcAft>
              <a:buNone/>
            </a:pPr>
            <a:r>
              <a:rPr lang="en-US" sz="2180" dirty="0">
                <a:solidFill>
                  <a:srgbClr val="EFEFEF"/>
                </a:solidFill>
                <a:latin typeface="Comfortaa"/>
                <a:ea typeface="Comfortaa"/>
                <a:cs typeface="Comfortaa"/>
                <a:sym typeface="Comfortaa"/>
              </a:rPr>
              <a:t>SYSTEM MODEL</a:t>
            </a:r>
            <a:endParaRPr sz="2180" dirty="0">
              <a:solidFill>
                <a:srgbClr val="EFEFEF"/>
              </a:solidFill>
              <a:latin typeface="Comfortaa"/>
              <a:ea typeface="Comfortaa"/>
              <a:cs typeface="Comfortaa"/>
              <a:sym typeface="Comfortaa"/>
            </a:endParaRPr>
          </a:p>
        </p:txBody>
      </p:sp>
      <p:sp>
        <p:nvSpPr>
          <p:cNvPr id="217" name="Google Shape;217;p19"/>
          <p:cNvSpPr txBox="1"/>
          <p:nvPr/>
        </p:nvSpPr>
        <p:spPr>
          <a:xfrm>
            <a:off x="863800" y="2144899"/>
            <a:ext cx="3040200" cy="374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180" dirty="0">
                <a:solidFill>
                  <a:srgbClr val="E69138"/>
                </a:solidFill>
                <a:latin typeface="Quicksand"/>
                <a:ea typeface="Quicksand"/>
                <a:cs typeface="Quicksand"/>
                <a:sym typeface="Quicksand"/>
              </a:rPr>
              <a:t>o</a:t>
            </a:r>
            <a:r>
              <a:rPr lang="en-US" sz="2180" dirty="0">
                <a:solidFill>
                  <a:srgbClr val="D9D9D9"/>
                </a:solidFill>
                <a:latin typeface="Quicksand"/>
                <a:ea typeface="Quicksand"/>
                <a:cs typeface="Quicksand"/>
                <a:sym typeface="Quicksand"/>
              </a:rPr>
              <a:t> Objective: </a:t>
            </a:r>
            <a:endParaRPr sz="2180" dirty="0">
              <a:solidFill>
                <a:srgbClr val="D9D9D9"/>
              </a:solidFill>
              <a:latin typeface="Quicksand"/>
              <a:ea typeface="Quicksand"/>
              <a:cs typeface="Quicksand"/>
              <a:sym typeface="Quicksand"/>
            </a:endParaRPr>
          </a:p>
          <a:p>
            <a:pPr marL="0" marR="0" lvl="0" indent="0" algn="l" rtl="0">
              <a:lnSpc>
                <a:spcPct val="100000"/>
              </a:lnSpc>
              <a:spcBef>
                <a:spcPts val="0"/>
              </a:spcBef>
              <a:spcAft>
                <a:spcPts val="0"/>
              </a:spcAft>
              <a:buNone/>
            </a:pPr>
            <a:endParaRPr lang="en-IN" sz="1280" dirty="0">
              <a:solidFill>
                <a:srgbClr val="D9D9D9"/>
              </a:solidFill>
              <a:latin typeface="Quicksand"/>
              <a:ea typeface="Quicksand"/>
              <a:cs typeface="Quicksand"/>
              <a:sym typeface="Quicksand"/>
            </a:endParaRPr>
          </a:p>
          <a:p>
            <a:pPr marL="0" marR="0" lvl="0" indent="0" algn="l" rtl="0">
              <a:lnSpc>
                <a:spcPct val="100000"/>
              </a:lnSpc>
              <a:spcBef>
                <a:spcPts val="0"/>
              </a:spcBef>
              <a:spcAft>
                <a:spcPts val="0"/>
              </a:spcAft>
              <a:buNone/>
            </a:pPr>
            <a:r>
              <a:rPr lang="en-IN" sz="2180" dirty="0">
                <a:solidFill>
                  <a:srgbClr val="D9D9D9"/>
                </a:solidFill>
                <a:latin typeface="Quicksand"/>
                <a:ea typeface="Quicksand"/>
                <a:cs typeface="Quicksand"/>
                <a:sym typeface="Quicksand"/>
              </a:rPr>
              <a:t>Help children’s solve  worksheets with the help</a:t>
            </a:r>
          </a:p>
          <a:p>
            <a:pPr marL="0" marR="0" lvl="0" indent="0" algn="l" rtl="0">
              <a:lnSpc>
                <a:spcPct val="100000"/>
              </a:lnSpc>
              <a:spcBef>
                <a:spcPts val="0"/>
              </a:spcBef>
              <a:spcAft>
                <a:spcPts val="0"/>
              </a:spcAft>
              <a:buNone/>
            </a:pPr>
            <a:r>
              <a:rPr lang="en-IN" sz="2180" dirty="0">
                <a:solidFill>
                  <a:srgbClr val="D9D9D9"/>
                </a:solidFill>
                <a:latin typeface="Quicksand"/>
                <a:ea typeface="Quicksand"/>
                <a:cs typeface="Quicksand"/>
                <a:sym typeface="Quicksand"/>
              </a:rPr>
              <a:t>of interactive guidance system(Character) and hint mechanics.</a:t>
            </a:r>
          </a:p>
        </p:txBody>
      </p:sp>
      <p:pic>
        <p:nvPicPr>
          <p:cNvPr id="219" name="Google Shape;219;p19"/>
          <p:cNvPicPr preferRelativeResize="0"/>
          <p:nvPr/>
        </p:nvPicPr>
        <p:blipFill>
          <a:blip r:embed="rId10">
            <a:alphaModFix/>
          </a:blip>
          <a:stretch>
            <a:fillRect/>
          </a:stretch>
        </p:blipFill>
        <p:spPr>
          <a:xfrm>
            <a:off x="3527763" y="5084586"/>
            <a:ext cx="752475" cy="752475"/>
          </a:xfrm>
          <a:prstGeom prst="rect">
            <a:avLst/>
          </a:prstGeom>
          <a:noFill/>
          <a:ln>
            <a:noFill/>
          </a:ln>
        </p:spPr>
      </p:pic>
      <p:pic>
        <p:nvPicPr>
          <p:cNvPr id="17" name="Picture 16">
            <a:extLst>
              <a:ext uri="{FF2B5EF4-FFF2-40B4-BE49-F238E27FC236}">
                <a16:creationId xmlns:a16="http://schemas.microsoft.com/office/drawing/2014/main" id="{102AA6EA-D040-489C-B8FE-70F93D5158FB}"/>
              </a:ext>
            </a:extLst>
          </p:cNvPr>
          <p:cNvPicPr>
            <a:picLocks noChangeAspect="1"/>
          </p:cNvPicPr>
          <p:nvPr/>
        </p:nvPicPr>
        <p:blipFill>
          <a:blip r:embed="rId11"/>
          <a:stretch>
            <a:fillRect/>
          </a:stretch>
        </p:blipFill>
        <p:spPr>
          <a:xfrm>
            <a:off x="4807516" y="2119655"/>
            <a:ext cx="3799589" cy="3097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0"/>
          <p:cNvSpPr txBox="1">
            <a:spLocks noGrp="1"/>
          </p:cNvSpPr>
          <p:nvPr>
            <p:ph type="sldNum" idx="12"/>
          </p:nvPr>
        </p:nvSpPr>
        <p:spPr>
          <a:xfrm>
            <a:off x="8595300" y="6333300"/>
            <a:ext cx="548700" cy="524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sz="1400" b="1">
                <a:solidFill>
                  <a:schemeClr val="lt1"/>
                </a:solidFill>
              </a:rPr>
              <a:t>8</a:t>
            </a:fld>
            <a:endParaRPr sz="1400" b="1" dirty="0">
              <a:solidFill>
                <a:schemeClr val="lt1"/>
              </a:solidFill>
            </a:endParaRPr>
          </a:p>
        </p:txBody>
      </p:sp>
      <p:sp>
        <p:nvSpPr>
          <p:cNvPr id="225" name="Google Shape;225;p20"/>
          <p:cNvSpPr txBox="1"/>
          <p:nvPr/>
        </p:nvSpPr>
        <p:spPr>
          <a:xfrm>
            <a:off x="420000" y="736025"/>
            <a:ext cx="5845800" cy="66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chivo Narrow"/>
              <a:buNone/>
            </a:pPr>
            <a:r>
              <a:rPr lang="en-US" sz="2300" b="1" dirty="0">
                <a:latin typeface="Comfortaa"/>
                <a:ea typeface="Comfortaa"/>
                <a:cs typeface="Comfortaa"/>
                <a:sym typeface="Comfortaa"/>
              </a:rPr>
              <a:t>FUNCTIONAL REQUIREMENTS</a:t>
            </a:r>
            <a:r>
              <a:rPr lang="en-US" sz="2100" b="1" dirty="0">
                <a:latin typeface="Comfortaa"/>
                <a:ea typeface="Comfortaa"/>
                <a:cs typeface="Comfortaa"/>
                <a:sym typeface="Comfortaa"/>
              </a:rPr>
              <a:t> </a:t>
            </a:r>
            <a:endParaRPr sz="2100" b="1" i="0" u="none" strike="noStrike" cap="none" dirty="0">
              <a:latin typeface="Comfortaa"/>
              <a:ea typeface="Comfortaa"/>
              <a:cs typeface="Comfortaa"/>
              <a:sym typeface="Comfortaa"/>
            </a:endParaRPr>
          </a:p>
        </p:txBody>
      </p:sp>
      <p:sp>
        <p:nvSpPr>
          <p:cNvPr id="226" name="Google Shape;226;p20"/>
          <p:cNvSpPr txBox="1"/>
          <p:nvPr/>
        </p:nvSpPr>
        <p:spPr>
          <a:xfrm>
            <a:off x="420000" y="1275600"/>
            <a:ext cx="4075800" cy="21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solidFill>
                  <a:schemeClr val="dk1"/>
                </a:solidFill>
                <a:latin typeface="Quicksand"/>
                <a:ea typeface="Quicksand"/>
                <a:cs typeface="Quicksand"/>
                <a:sym typeface="Quicksand"/>
              </a:rPr>
              <a:t>1) Player</a:t>
            </a:r>
            <a:endParaRPr sz="2200" dirty="0">
              <a:solidFill>
                <a:schemeClr val="dk1"/>
              </a:solidFill>
              <a:latin typeface="Quicksand"/>
              <a:ea typeface="Quicksand"/>
              <a:cs typeface="Quicksand"/>
              <a:sym typeface="Quicksand"/>
            </a:endParaRPr>
          </a:p>
          <a:p>
            <a:pPr marL="0" lvl="0" indent="0" algn="l" rtl="0">
              <a:spcBef>
                <a:spcPts val="0"/>
              </a:spcBef>
              <a:spcAft>
                <a:spcPts val="0"/>
              </a:spcAft>
              <a:buNone/>
            </a:pPr>
            <a:r>
              <a:rPr lang="en-US" sz="2200" dirty="0">
                <a:solidFill>
                  <a:schemeClr val="dk1"/>
                </a:solidFill>
                <a:latin typeface="Quicksand"/>
                <a:ea typeface="Quicksand"/>
                <a:cs typeface="Quicksand"/>
                <a:sym typeface="Quicksand"/>
              </a:rPr>
              <a:t>2) Jane</a:t>
            </a:r>
            <a:endParaRPr sz="2200" dirty="0">
              <a:solidFill>
                <a:schemeClr val="dk1"/>
              </a:solidFill>
              <a:latin typeface="Quicksand"/>
              <a:ea typeface="Quicksand"/>
              <a:cs typeface="Quicksand"/>
              <a:sym typeface="Quicksand"/>
            </a:endParaRPr>
          </a:p>
          <a:p>
            <a:pPr marL="0" lvl="0" indent="0" algn="l" rtl="0">
              <a:spcBef>
                <a:spcPts val="0"/>
              </a:spcBef>
              <a:spcAft>
                <a:spcPts val="0"/>
              </a:spcAft>
              <a:buNone/>
            </a:pPr>
            <a:r>
              <a:rPr lang="en-US" sz="2200" dirty="0">
                <a:latin typeface="Quicksand"/>
                <a:ea typeface="Quicksand"/>
                <a:cs typeface="Quicksand"/>
                <a:sym typeface="Quicksand"/>
              </a:rPr>
              <a:t>3) Progress</a:t>
            </a:r>
            <a:endParaRPr sz="2200" dirty="0">
              <a:latin typeface="Quicksand"/>
              <a:ea typeface="Quicksand"/>
              <a:cs typeface="Quicksand"/>
              <a:sym typeface="Quicksand"/>
            </a:endParaRPr>
          </a:p>
          <a:p>
            <a:pPr marL="0" lvl="0" indent="0" algn="l" rtl="0">
              <a:spcBef>
                <a:spcPts val="0"/>
              </a:spcBef>
              <a:spcAft>
                <a:spcPts val="0"/>
              </a:spcAft>
              <a:buNone/>
            </a:pPr>
            <a:r>
              <a:rPr lang="en-US" sz="2200" dirty="0">
                <a:latin typeface="Quicksand"/>
                <a:ea typeface="Quicksand"/>
                <a:cs typeface="Quicksand"/>
                <a:sym typeface="Quicksand"/>
              </a:rPr>
              <a:t>4) Achievements</a:t>
            </a:r>
            <a:endParaRPr sz="2200" dirty="0">
              <a:latin typeface="Quicksand"/>
              <a:ea typeface="Quicksand"/>
              <a:cs typeface="Quicksand"/>
              <a:sym typeface="Quicksand"/>
            </a:endParaRPr>
          </a:p>
          <a:p>
            <a:pPr marL="0" lvl="0" indent="0" algn="l" rtl="0">
              <a:spcBef>
                <a:spcPts val="0"/>
              </a:spcBef>
              <a:spcAft>
                <a:spcPts val="0"/>
              </a:spcAft>
              <a:buNone/>
            </a:pPr>
            <a:r>
              <a:rPr lang="en-US" sz="2200" dirty="0">
                <a:latin typeface="Quicksand"/>
                <a:ea typeface="Quicksand"/>
                <a:cs typeface="Quicksand"/>
                <a:sym typeface="Quicksand"/>
              </a:rPr>
              <a:t>5) Settings</a:t>
            </a:r>
          </a:p>
          <a:p>
            <a:pPr marL="0" lvl="0" indent="0" algn="l" rtl="0">
              <a:spcBef>
                <a:spcPts val="0"/>
              </a:spcBef>
              <a:spcAft>
                <a:spcPts val="0"/>
              </a:spcAft>
              <a:buNone/>
            </a:pPr>
            <a:r>
              <a:rPr lang="en-US" sz="2200" dirty="0">
                <a:latin typeface="Quicksand"/>
                <a:ea typeface="Quicksand"/>
                <a:cs typeface="Quicksand"/>
                <a:sym typeface="Quicksand"/>
              </a:rPr>
              <a:t>6) Hint System</a:t>
            </a:r>
            <a:endParaRPr sz="2200" dirty="0">
              <a:latin typeface="Quicksand"/>
              <a:ea typeface="Quicksand"/>
              <a:cs typeface="Quicksand"/>
              <a:sym typeface="Quicksand"/>
            </a:endParaRPr>
          </a:p>
        </p:txBody>
      </p:sp>
      <p:sp>
        <p:nvSpPr>
          <p:cNvPr id="227" name="Google Shape;227;p20"/>
          <p:cNvSpPr txBox="1"/>
          <p:nvPr/>
        </p:nvSpPr>
        <p:spPr>
          <a:xfrm>
            <a:off x="367050" y="3889100"/>
            <a:ext cx="5197200" cy="21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solidFill>
                  <a:schemeClr val="dk1"/>
                </a:solidFill>
                <a:latin typeface="Quicksand"/>
                <a:ea typeface="Quicksand"/>
                <a:cs typeface="Quicksand"/>
                <a:sym typeface="Quicksand"/>
              </a:rPr>
              <a:t>1) Replayability</a:t>
            </a:r>
            <a:endParaRPr sz="2200" dirty="0">
              <a:latin typeface="Quicksand"/>
              <a:ea typeface="Quicksand"/>
              <a:cs typeface="Quicksand"/>
              <a:sym typeface="Quicksand"/>
            </a:endParaRPr>
          </a:p>
          <a:p>
            <a:pPr marL="0" lvl="0" indent="0" algn="l" rtl="0">
              <a:spcBef>
                <a:spcPts val="0"/>
              </a:spcBef>
              <a:spcAft>
                <a:spcPts val="0"/>
              </a:spcAft>
              <a:buNone/>
            </a:pPr>
            <a:r>
              <a:rPr lang="en-US" sz="2200" dirty="0">
                <a:latin typeface="Quicksand"/>
                <a:ea typeface="Quicksand"/>
                <a:cs typeface="Quicksand"/>
                <a:sym typeface="Quicksand"/>
              </a:rPr>
              <a:t>2) Frame rate </a:t>
            </a:r>
            <a:endParaRPr sz="2200" dirty="0">
              <a:latin typeface="Quicksand"/>
              <a:ea typeface="Quicksand"/>
              <a:cs typeface="Quicksand"/>
              <a:sym typeface="Quicksand"/>
            </a:endParaRPr>
          </a:p>
          <a:p>
            <a:pPr marL="0" lvl="0" indent="0" algn="l" rtl="0">
              <a:spcBef>
                <a:spcPts val="0"/>
              </a:spcBef>
              <a:spcAft>
                <a:spcPts val="0"/>
              </a:spcAft>
              <a:buNone/>
            </a:pPr>
            <a:r>
              <a:rPr lang="en-US" sz="2200" dirty="0">
                <a:latin typeface="Quicksand"/>
                <a:ea typeface="Quicksand"/>
                <a:cs typeface="Quicksand"/>
                <a:sym typeface="Quicksand"/>
              </a:rPr>
              <a:t>3) Speedy response time</a:t>
            </a:r>
            <a:endParaRPr sz="2200" dirty="0">
              <a:latin typeface="Quicksand"/>
              <a:ea typeface="Quicksand"/>
              <a:cs typeface="Quicksand"/>
              <a:sym typeface="Quicksand"/>
            </a:endParaRPr>
          </a:p>
          <a:p>
            <a:pPr marL="0" lvl="0" indent="0" algn="l" rtl="0">
              <a:spcBef>
                <a:spcPts val="0"/>
              </a:spcBef>
              <a:spcAft>
                <a:spcPts val="0"/>
              </a:spcAft>
              <a:buNone/>
            </a:pPr>
            <a:r>
              <a:rPr lang="en-US" sz="2200" dirty="0">
                <a:latin typeface="Quicksand"/>
                <a:ea typeface="Quicksand"/>
                <a:cs typeface="Quicksand"/>
                <a:sym typeface="Quicksand"/>
              </a:rPr>
              <a:t>4) Required resources</a:t>
            </a:r>
            <a:endParaRPr sz="2200" dirty="0">
              <a:latin typeface="Quicksand"/>
              <a:ea typeface="Quicksand"/>
              <a:cs typeface="Quicksand"/>
              <a:sym typeface="Quicksand"/>
            </a:endParaRPr>
          </a:p>
          <a:p>
            <a:pPr marL="0" lvl="0" indent="0" algn="l" rtl="0">
              <a:spcBef>
                <a:spcPts val="0"/>
              </a:spcBef>
              <a:spcAft>
                <a:spcPts val="0"/>
              </a:spcAft>
              <a:buNone/>
            </a:pPr>
            <a:r>
              <a:rPr lang="en-US" sz="2200" dirty="0">
                <a:latin typeface="Quicksand"/>
                <a:ea typeface="Quicksand"/>
                <a:cs typeface="Quicksand"/>
                <a:sym typeface="Quicksand"/>
              </a:rPr>
              <a:t>5) Platform</a:t>
            </a:r>
            <a:endParaRPr sz="2200" dirty="0">
              <a:latin typeface="Quicksand"/>
              <a:ea typeface="Quicksand"/>
              <a:cs typeface="Quicksand"/>
              <a:sym typeface="Quicksand"/>
            </a:endParaRPr>
          </a:p>
          <a:p>
            <a:pPr marL="0" lvl="0" indent="0" algn="l" rtl="0">
              <a:spcBef>
                <a:spcPts val="0"/>
              </a:spcBef>
              <a:spcAft>
                <a:spcPts val="0"/>
              </a:spcAft>
              <a:buNone/>
            </a:pPr>
            <a:r>
              <a:rPr lang="en-US" sz="2200" dirty="0">
                <a:latin typeface="Quicksand"/>
                <a:ea typeface="Quicksand"/>
                <a:cs typeface="Quicksand"/>
                <a:sym typeface="Quicksand"/>
              </a:rPr>
              <a:t>6) Maintainability	</a:t>
            </a:r>
            <a:endParaRPr sz="2200" dirty="0">
              <a:latin typeface="Quicksand"/>
              <a:ea typeface="Quicksand"/>
              <a:cs typeface="Quicksand"/>
              <a:sym typeface="Quicksand"/>
            </a:endParaRPr>
          </a:p>
        </p:txBody>
      </p:sp>
      <p:sp>
        <p:nvSpPr>
          <p:cNvPr id="228" name="Google Shape;228;p20"/>
          <p:cNvSpPr txBox="1"/>
          <p:nvPr/>
        </p:nvSpPr>
        <p:spPr>
          <a:xfrm>
            <a:off x="367050" y="3446449"/>
            <a:ext cx="5845800" cy="66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chivo Narrow"/>
              <a:buNone/>
            </a:pPr>
            <a:r>
              <a:rPr lang="en-US" sz="2300" b="1" dirty="0">
                <a:latin typeface="Comfortaa"/>
                <a:ea typeface="Comfortaa"/>
                <a:cs typeface="Comfortaa"/>
                <a:sym typeface="Comfortaa"/>
              </a:rPr>
              <a:t>NON-FUNCTIONAL REQUIREMENTS</a:t>
            </a:r>
            <a:r>
              <a:rPr lang="en-US" sz="2100" b="1" dirty="0">
                <a:latin typeface="Comfortaa"/>
                <a:ea typeface="Comfortaa"/>
                <a:cs typeface="Comfortaa"/>
                <a:sym typeface="Comfortaa"/>
              </a:rPr>
              <a:t> </a:t>
            </a:r>
            <a:endParaRPr sz="2100" b="1" i="0" u="none" strike="noStrike" cap="none" dirty="0">
              <a:latin typeface="Comfortaa"/>
              <a:ea typeface="Comfortaa"/>
              <a:cs typeface="Comfortaa"/>
              <a:sym typeface="Comfortaa"/>
            </a:endParaRPr>
          </a:p>
        </p:txBody>
      </p:sp>
      <p:pic>
        <p:nvPicPr>
          <p:cNvPr id="229" name="Google Shape;229;p20"/>
          <p:cNvPicPr preferRelativeResize="0"/>
          <p:nvPr/>
        </p:nvPicPr>
        <p:blipFill>
          <a:blip r:embed="rId3">
            <a:alphaModFix/>
          </a:blip>
          <a:stretch>
            <a:fillRect/>
          </a:stretch>
        </p:blipFill>
        <p:spPr>
          <a:xfrm>
            <a:off x="6707350" y="4225900"/>
            <a:ext cx="1327200" cy="1305800"/>
          </a:xfrm>
          <a:prstGeom prst="rect">
            <a:avLst/>
          </a:prstGeom>
          <a:noFill/>
          <a:ln>
            <a:noFill/>
          </a:ln>
        </p:spPr>
      </p:pic>
      <p:pic>
        <p:nvPicPr>
          <p:cNvPr id="230" name="Google Shape;230;p20"/>
          <p:cNvPicPr preferRelativeResize="0"/>
          <p:nvPr/>
        </p:nvPicPr>
        <p:blipFill>
          <a:blip r:embed="rId4">
            <a:alphaModFix/>
          </a:blip>
          <a:stretch>
            <a:fillRect/>
          </a:stretch>
        </p:blipFill>
        <p:spPr>
          <a:xfrm>
            <a:off x="6867700" y="1473125"/>
            <a:ext cx="1171400" cy="1166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2"/>
          <p:cNvSpPr txBox="1">
            <a:spLocks noGrp="1"/>
          </p:cNvSpPr>
          <p:nvPr>
            <p:ph type="body" idx="1"/>
          </p:nvPr>
        </p:nvSpPr>
        <p:spPr>
          <a:xfrm>
            <a:off x="311700" y="951825"/>
            <a:ext cx="6764400" cy="50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300" b="1" dirty="0">
                <a:latin typeface="Comfortaa"/>
                <a:ea typeface="Comfortaa"/>
                <a:cs typeface="Comfortaa"/>
                <a:sym typeface="Comfortaa"/>
              </a:rPr>
              <a:t>SOFTWARE AND HARDWARE REQUIREMENTS</a:t>
            </a:r>
            <a:endParaRPr sz="2300" b="1" dirty="0">
              <a:latin typeface="Comfortaa"/>
              <a:ea typeface="Comfortaa"/>
              <a:cs typeface="Comfortaa"/>
              <a:sym typeface="Comfortaa"/>
            </a:endParaRPr>
          </a:p>
          <a:p>
            <a:pPr marL="0" lvl="0" indent="0" algn="l" rtl="0">
              <a:spcBef>
                <a:spcPts val="0"/>
              </a:spcBef>
              <a:spcAft>
                <a:spcPts val="0"/>
              </a:spcAft>
              <a:buNone/>
            </a:pPr>
            <a:endParaRPr dirty="0"/>
          </a:p>
          <a:p>
            <a:pPr marL="0" lvl="0" indent="0" algn="l" rtl="0">
              <a:spcBef>
                <a:spcPts val="0"/>
              </a:spcBef>
              <a:spcAft>
                <a:spcPts val="0"/>
              </a:spcAft>
              <a:buNone/>
            </a:pPr>
            <a:r>
              <a:rPr lang="en-US" sz="2100" b="1" u="sng" dirty="0">
                <a:latin typeface="Comfortaa"/>
                <a:ea typeface="Comfortaa"/>
                <a:cs typeface="Comfortaa"/>
                <a:sym typeface="Comfortaa"/>
              </a:rPr>
              <a:t>HARDWARE</a:t>
            </a:r>
            <a:endParaRPr sz="2100" b="1" u="sng" dirty="0">
              <a:latin typeface="Comfortaa"/>
              <a:ea typeface="Comfortaa"/>
              <a:cs typeface="Comfortaa"/>
              <a:sym typeface="Comfortaa"/>
            </a:endParaRPr>
          </a:p>
          <a:p>
            <a:pPr marL="0" lvl="0" indent="0" algn="l" rtl="0">
              <a:spcBef>
                <a:spcPts val="0"/>
              </a:spcBef>
              <a:spcAft>
                <a:spcPts val="0"/>
              </a:spcAft>
              <a:buNone/>
            </a:pPr>
            <a:r>
              <a:rPr lang="en-US" dirty="0"/>
              <a:t>Processor: </a:t>
            </a:r>
            <a:r>
              <a:rPr lang="en-IN" b="0" i="0" dirty="0">
                <a:solidFill>
                  <a:srgbClr val="000000"/>
                </a:solidFill>
                <a:effectLst/>
                <a:latin typeface="Titillium"/>
              </a:rPr>
              <a:t>MediaTek</a:t>
            </a:r>
          </a:p>
          <a:p>
            <a:pPr marL="0" lvl="0" indent="0" algn="l" rtl="0">
              <a:spcBef>
                <a:spcPts val="0"/>
              </a:spcBef>
              <a:spcAft>
                <a:spcPts val="0"/>
              </a:spcAft>
              <a:buNone/>
            </a:pPr>
            <a:r>
              <a:rPr lang="en-US" dirty="0"/>
              <a:t>Storage : Space 4 GB </a:t>
            </a:r>
            <a:endParaRPr dirty="0"/>
          </a:p>
          <a:p>
            <a:pPr marL="0" lvl="0" indent="0" algn="l" rtl="0">
              <a:spcBef>
                <a:spcPts val="0"/>
              </a:spcBef>
              <a:spcAft>
                <a:spcPts val="0"/>
              </a:spcAft>
              <a:buNone/>
            </a:pPr>
            <a:r>
              <a:rPr lang="en-US" dirty="0"/>
              <a:t>RAM: 2 GB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sz="2100" b="1" u="sng" dirty="0">
                <a:latin typeface="Comfortaa"/>
                <a:ea typeface="Comfortaa"/>
                <a:cs typeface="Comfortaa"/>
                <a:sym typeface="Comfortaa"/>
              </a:rPr>
              <a:t>SOFTWARE</a:t>
            </a:r>
            <a:endParaRPr sz="2100" b="1" u="sng" dirty="0">
              <a:latin typeface="Comfortaa"/>
              <a:ea typeface="Comfortaa"/>
              <a:cs typeface="Comfortaa"/>
              <a:sym typeface="Comfortaa"/>
            </a:endParaRPr>
          </a:p>
          <a:p>
            <a:pPr marL="0" lvl="0" indent="0" algn="l" rtl="0">
              <a:spcBef>
                <a:spcPts val="0"/>
              </a:spcBef>
              <a:spcAft>
                <a:spcPts val="0"/>
              </a:spcAft>
              <a:buNone/>
            </a:pPr>
            <a:r>
              <a:rPr lang="en-US" dirty="0"/>
              <a:t>Operating System: </a:t>
            </a:r>
            <a:r>
              <a:rPr lang="en-IN" b="0" i="0" dirty="0">
                <a:solidFill>
                  <a:srgbClr val="000000"/>
                </a:solidFill>
                <a:effectLst/>
                <a:latin typeface="Titillium"/>
              </a:rPr>
              <a:t>Android 7.0</a:t>
            </a:r>
          </a:p>
          <a:p>
            <a:pPr marL="0" lvl="0" indent="0" algn="l" rtl="0">
              <a:spcBef>
                <a:spcPts val="0"/>
              </a:spcBef>
              <a:spcAft>
                <a:spcPts val="0"/>
              </a:spcAft>
              <a:buNone/>
            </a:pPr>
            <a:endParaRPr lang="en-IN" dirty="0">
              <a:latin typeface="Titillium"/>
            </a:endParaRPr>
          </a:p>
          <a:p>
            <a:pPr marL="0" indent="0">
              <a:buNone/>
            </a:pPr>
            <a:r>
              <a:rPr lang="en-US" sz="2100" b="1" u="sng" dirty="0">
                <a:latin typeface="Comfortaa"/>
                <a:ea typeface="Comfortaa"/>
                <a:cs typeface="Comfortaa"/>
                <a:sym typeface="Comfortaa"/>
              </a:rPr>
              <a:t>PROGRAMMING LANGUAGE AND ENGINE</a:t>
            </a:r>
          </a:p>
          <a:p>
            <a:pPr marL="0" indent="0">
              <a:buNone/>
            </a:pPr>
            <a:r>
              <a:rPr lang="en-US" dirty="0"/>
              <a:t>C#</a:t>
            </a:r>
          </a:p>
          <a:p>
            <a:pPr marL="0" indent="0">
              <a:buNone/>
            </a:pPr>
            <a:r>
              <a:rPr lang="en-US" b="0" i="0" dirty="0">
                <a:solidFill>
                  <a:srgbClr val="000000"/>
                </a:solidFill>
                <a:effectLst/>
                <a:latin typeface="Titillium"/>
              </a:rPr>
              <a:t>Unity</a:t>
            </a:r>
          </a:p>
          <a:p>
            <a:pPr marL="0" indent="0">
              <a:buNone/>
            </a:pPr>
            <a:r>
              <a:rPr lang="en-US" b="0" i="0" dirty="0">
                <a:solidFill>
                  <a:srgbClr val="000000"/>
                </a:solidFill>
                <a:effectLst/>
                <a:latin typeface="Titillium"/>
              </a:rPr>
              <a:t>Bolt</a:t>
            </a:r>
            <a:endParaRPr lang="en-IN" b="0" i="0" dirty="0">
              <a:solidFill>
                <a:srgbClr val="000000"/>
              </a:solidFill>
              <a:effectLst/>
              <a:latin typeface="Titillium"/>
            </a:endParaRPr>
          </a:p>
          <a:p>
            <a:pPr marL="0" indent="0">
              <a:buNone/>
            </a:pPr>
            <a:endParaRPr lang="en-US" b="1" u="sng" dirty="0">
              <a:latin typeface="Comfortaa"/>
              <a:ea typeface="Comfortaa"/>
              <a:cs typeface="Comfortaa"/>
              <a:sym typeface="Comfortaa"/>
            </a:endParaRPr>
          </a:p>
          <a:p>
            <a:pPr marL="0" lvl="0" indent="0" algn="l" rtl="0">
              <a:spcBef>
                <a:spcPts val="0"/>
              </a:spcBef>
              <a:spcAft>
                <a:spcPts val="0"/>
              </a:spcAft>
              <a:buNone/>
            </a:pPr>
            <a:endParaRPr dirty="0"/>
          </a:p>
        </p:txBody>
      </p:sp>
      <p:sp>
        <p:nvSpPr>
          <p:cNvPr id="242" name="Google Shape;242;p22"/>
          <p:cNvSpPr txBox="1">
            <a:spLocks noGrp="1"/>
          </p:cNvSpPr>
          <p:nvPr>
            <p:ph type="sldNum" idx="12"/>
          </p:nvPr>
        </p:nvSpPr>
        <p:spPr>
          <a:xfrm>
            <a:off x="8595300" y="6333300"/>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sz="1400" b="1">
                <a:solidFill>
                  <a:schemeClr val="bg1"/>
                </a:solidFill>
              </a:rPr>
              <a:t>9</a:t>
            </a:fld>
            <a:endParaRPr sz="1400" b="1" dirty="0">
              <a:solidFill>
                <a:schemeClr val="bg1"/>
              </a:solidFill>
            </a:endParaRPr>
          </a:p>
        </p:txBody>
      </p:sp>
      <p:pic>
        <p:nvPicPr>
          <p:cNvPr id="243" name="Google Shape;243;p22"/>
          <p:cNvPicPr preferRelativeResize="0"/>
          <p:nvPr/>
        </p:nvPicPr>
        <p:blipFill>
          <a:blip r:embed="rId3">
            <a:alphaModFix/>
          </a:blip>
          <a:stretch>
            <a:fillRect/>
          </a:stretch>
        </p:blipFill>
        <p:spPr>
          <a:xfrm>
            <a:off x="6724675" y="2723850"/>
            <a:ext cx="1394950" cy="12922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2360</TotalTime>
  <Words>801</Words>
  <Application>Microsoft Office PowerPoint</Application>
  <PresentationFormat>On-screen Show (4:3)</PresentationFormat>
  <Paragraphs>194</Paragraphs>
  <Slides>28</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Archivo Narrow</vt:lpstr>
      <vt:lpstr>Arial</vt:lpstr>
      <vt:lpstr>Arial</vt:lpstr>
      <vt:lpstr>Calibri</vt:lpstr>
      <vt:lpstr>Comfortaa</vt:lpstr>
      <vt:lpstr>Georgia</vt:lpstr>
      <vt:lpstr>Quicksand</vt:lpstr>
      <vt:lpstr>Times New Roman</vt:lpstr>
      <vt:lpstr>Titillium</vt:lpstr>
      <vt:lpstr>Simple Light</vt:lpstr>
      <vt:lpstr>PowerPoint Presentation</vt:lpstr>
      <vt:lpstr>TOPICS DISCUSSED:-</vt:lpstr>
      <vt:lpstr>PowerPoint Presentation</vt:lpstr>
      <vt:lpstr>INTRODUCTION</vt:lpstr>
      <vt:lpstr>PROBEMS FACED BEFORE:-</vt:lpstr>
      <vt:lpstr>PowerPoint Presentation</vt:lpstr>
      <vt:lpstr>PowerPoint Presentation</vt:lpstr>
      <vt:lpstr>PowerPoint Presentation</vt:lpstr>
      <vt:lpstr>PowerPoint Presentation</vt:lpstr>
      <vt:lpstr>BASIC UNDERSTANDING. SYSTEM MODEL.</vt:lpstr>
      <vt:lpstr>PowerPoint Presentation</vt:lpstr>
      <vt:lpstr>PowerPoint Presentation</vt:lpstr>
      <vt:lpstr>DATA FLOW DIAGRAMS </vt:lpstr>
      <vt:lpstr>DATA FLOW DIAGRAMS </vt:lpstr>
      <vt:lpstr>DATA FLOW DIAGRAMS </vt:lpstr>
      <vt:lpstr>PowerPoint Presentation</vt:lpstr>
      <vt:lpstr>THREE-TIER ARCHITECTURE</vt:lpstr>
      <vt:lpstr>PowerPoint Presentation</vt:lpstr>
      <vt:lpstr>Finite State Machines: -</vt:lpstr>
      <vt:lpstr>SAMPLE EXAMPLE HOW FSM WORKS</vt:lpstr>
      <vt:lpstr>BOLT FRAMEWORK: -</vt:lpstr>
      <vt:lpstr>PowerPoint Presentation</vt:lpstr>
      <vt:lpstr>PowerPoint Presentation</vt:lpstr>
      <vt:lpstr>PowerPoint Presentation</vt:lpstr>
      <vt:lpstr>PowerPoint Presentation</vt:lpstr>
      <vt:lpstr>PowerPoint Presentation</vt:lpstr>
      <vt:lpstr>REFRENCES:-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krethick C</dc:creator>
  <cp:lastModifiedBy>krethick C</cp:lastModifiedBy>
  <cp:revision>62</cp:revision>
  <dcterms:modified xsi:type="dcterms:W3CDTF">2023-12-21T19:48:01Z</dcterms:modified>
</cp:coreProperties>
</file>